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5"/>
  </p:notesMasterIdLst>
  <p:handoutMasterIdLst>
    <p:handoutMasterId r:id="rId36"/>
  </p:handoutMasterIdLst>
  <p:sldIdLst>
    <p:sldId id="256" r:id="rId2"/>
    <p:sldId id="305" r:id="rId3"/>
    <p:sldId id="311" r:id="rId4"/>
    <p:sldId id="337" r:id="rId5"/>
    <p:sldId id="332" r:id="rId6"/>
    <p:sldId id="309" r:id="rId7"/>
    <p:sldId id="310" r:id="rId8"/>
    <p:sldId id="314" r:id="rId9"/>
    <p:sldId id="306" r:id="rId10"/>
    <p:sldId id="312" r:id="rId11"/>
    <p:sldId id="374" r:id="rId12"/>
    <p:sldId id="375" r:id="rId13"/>
    <p:sldId id="376" r:id="rId14"/>
    <p:sldId id="377" r:id="rId15"/>
    <p:sldId id="368" r:id="rId16"/>
    <p:sldId id="373" r:id="rId17"/>
    <p:sldId id="378" r:id="rId18"/>
    <p:sldId id="379" r:id="rId19"/>
    <p:sldId id="380" r:id="rId20"/>
    <p:sldId id="381" r:id="rId21"/>
    <p:sldId id="382" r:id="rId22"/>
    <p:sldId id="383" r:id="rId23"/>
    <p:sldId id="384" r:id="rId24"/>
    <p:sldId id="355" r:id="rId25"/>
    <p:sldId id="389" r:id="rId26"/>
    <p:sldId id="393" r:id="rId27"/>
    <p:sldId id="385" r:id="rId28"/>
    <p:sldId id="386" r:id="rId29"/>
    <p:sldId id="391" r:id="rId30"/>
    <p:sldId id="392" r:id="rId31"/>
    <p:sldId id="390" r:id="rId32"/>
    <p:sldId id="388" r:id="rId33"/>
    <p:sldId id="394" r:id="rId3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1F8F9"/>
    <a:srgbClr val="EAF5F6"/>
    <a:srgbClr val="E2F0F2"/>
    <a:srgbClr val="E7F3F4"/>
    <a:srgbClr val="81D6F8"/>
    <a:srgbClr val="49A9C1"/>
    <a:srgbClr val="6CC2F0"/>
    <a:srgbClr val="000000"/>
    <a:srgbClr val="9966FF"/>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5" autoAdjust="0"/>
  </p:normalViewPr>
  <p:slideViewPr>
    <p:cSldViewPr>
      <p:cViewPr>
        <p:scale>
          <a:sx n="60" d="100"/>
          <a:sy n="60" d="100"/>
        </p:scale>
        <p:origin x="-3084"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846" tIns="47424" rIns="94846" bIns="47424" rtlCol="0"/>
          <a:lstStyle>
            <a:lvl1pPr algn="l">
              <a:defRPr sz="1200" smtClean="0"/>
            </a:lvl1pPr>
          </a:lstStyle>
          <a:p>
            <a:pPr>
              <a:defRPr/>
            </a:pPr>
            <a:endParaRPr lang="en-CA"/>
          </a:p>
        </p:txBody>
      </p:sp>
      <p:sp>
        <p:nvSpPr>
          <p:cNvPr id="3" name="Date Placeholder 2"/>
          <p:cNvSpPr>
            <a:spLocks noGrp="1"/>
          </p:cNvSpPr>
          <p:nvPr>
            <p:ph type="dt" sz="quarter" idx="1"/>
          </p:nvPr>
        </p:nvSpPr>
        <p:spPr>
          <a:xfrm>
            <a:off x="4143737" y="0"/>
            <a:ext cx="3169810" cy="479733"/>
          </a:xfrm>
          <a:prstGeom prst="rect">
            <a:avLst/>
          </a:prstGeom>
        </p:spPr>
        <p:txBody>
          <a:bodyPr vert="horz" lIns="94846" tIns="47424" rIns="94846" bIns="47424" rtlCol="0"/>
          <a:lstStyle>
            <a:lvl1pPr algn="r">
              <a:defRPr sz="1200" smtClean="0"/>
            </a:lvl1pPr>
          </a:lstStyle>
          <a:p>
            <a:pPr>
              <a:defRPr/>
            </a:pPr>
            <a:fld id="{60567435-C401-49AC-9F94-67F55C3A14A5}" type="datetimeFigureOut">
              <a:rPr lang="en-CA"/>
              <a:pPr>
                <a:defRPr/>
              </a:pPr>
              <a:t>02/07/2018</a:t>
            </a:fld>
            <a:endParaRPr lang="en-CA"/>
          </a:p>
        </p:txBody>
      </p:sp>
      <p:sp>
        <p:nvSpPr>
          <p:cNvPr id="4" name="Footer Placeholder 3"/>
          <p:cNvSpPr>
            <a:spLocks noGrp="1"/>
          </p:cNvSpPr>
          <p:nvPr>
            <p:ph type="ftr" sz="quarter" idx="2"/>
          </p:nvPr>
        </p:nvSpPr>
        <p:spPr>
          <a:xfrm>
            <a:off x="0" y="9119830"/>
            <a:ext cx="3169810" cy="479733"/>
          </a:xfrm>
          <a:prstGeom prst="rect">
            <a:avLst/>
          </a:prstGeom>
        </p:spPr>
        <p:txBody>
          <a:bodyPr vert="horz" lIns="94846" tIns="47424" rIns="94846" bIns="47424" rtlCol="0" anchor="b"/>
          <a:lstStyle>
            <a:lvl1pPr algn="l">
              <a:defRPr sz="1200" smtClean="0"/>
            </a:lvl1pPr>
          </a:lstStyle>
          <a:p>
            <a:pPr>
              <a:defRPr/>
            </a:pPr>
            <a:endParaRPr lang="en-CA"/>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846" tIns="47424" rIns="94846" bIns="47424" rtlCol="0" anchor="b"/>
          <a:lstStyle>
            <a:lvl1pPr algn="r">
              <a:defRPr sz="1200" smtClean="0"/>
            </a:lvl1pPr>
          </a:lstStyle>
          <a:p>
            <a:pPr>
              <a:defRPr/>
            </a:pPr>
            <a:fld id="{CBD64BE4-6FC0-4EFF-89D1-276A80C0442D}" type="slidenum">
              <a:rPr lang="en-CA"/>
              <a:pPr>
                <a:defRPr/>
              </a:pPr>
              <a:t>‹#›</a:t>
            </a:fld>
            <a:endParaRPr lang="en-CA"/>
          </a:p>
        </p:txBody>
      </p:sp>
    </p:spTree>
    <p:extLst>
      <p:ext uri="{BB962C8B-B14F-4D97-AF65-F5344CB8AC3E}">
        <p14:creationId xmlns="" xmlns:p14="http://schemas.microsoft.com/office/powerpoint/2010/main" val="158451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6648" tIns="48325" rIns="96648" bIns="48325" rtlCol="0"/>
          <a:lstStyle>
            <a:lvl1pPr algn="l" eaLnBrk="1" hangingPunct="1">
              <a:defRPr sz="1200">
                <a:latin typeface="Arial" charset="0"/>
                <a:ea typeface="+mn-ea"/>
              </a:defRPr>
            </a:lvl1pPr>
          </a:lstStyle>
          <a:p>
            <a:pPr>
              <a:defRPr/>
            </a:pPr>
            <a:endParaRPr lang="en-CA"/>
          </a:p>
        </p:txBody>
      </p:sp>
      <p:sp>
        <p:nvSpPr>
          <p:cNvPr id="3" name="Date Placeholder 2"/>
          <p:cNvSpPr>
            <a:spLocks noGrp="1"/>
          </p:cNvSpPr>
          <p:nvPr>
            <p:ph type="dt" idx="1"/>
          </p:nvPr>
        </p:nvSpPr>
        <p:spPr>
          <a:xfrm>
            <a:off x="4143737" y="0"/>
            <a:ext cx="3169810" cy="479733"/>
          </a:xfrm>
          <a:prstGeom prst="rect">
            <a:avLst/>
          </a:prstGeom>
        </p:spPr>
        <p:txBody>
          <a:bodyPr vert="horz" wrap="square" lIns="96648" tIns="48325" rIns="96648" bIns="48325" numCol="1" anchor="t" anchorCtr="0" compatLnSpc="1">
            <a:prstTxWarp prst="textNoShape">
              <a:avLst/>
            </a:prstTxWarp>
          </a:bodyPr>
          <a:lstStyle>
            <a:lvl1pPr algn="r" eaLnBrk="1" hangingPunct="1">
              <a:defRPr sz="1200">
                <a:latin typeface="Arial" pitchFamily="34" charset="0"/>
              </a:defRPr>
            </a:lvl1pPr>
          </a:lstStyle>
          <a:p>
            <a:pPr>
              <a:defRPr/>
            </a:pPr>
            <a:fld id="{2417DDD4-7484-48D1-936F-5241134E03E7}" type="datetime1">
              <a:rPr lang="en-US"/>
              <a:pPr>
                <a:defRPr/>
              </a:pPr>
              <a:t>7/2/2018</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pPr lvl="0"/>
            <a:endParaRPr lang="en-CA" noProof="0" smtClean="0"/>
          </a:p>
        </p:txBody>
      </p:sp>
      <p:sp>
        <p:nvSpPr>
          <p:cNvPr id="5" name="Notes Placeholder 4"/>
          <p:cNvSpPr>
            <a:spLocks noGrp="1"/>
          </p:cNvSpPr>
          <p:nvPr>
            <p:ph type="body" sz="quarter" idx="3"/>
          </p:nvPr>
        </p:nvSpPr>
        <p:spPr>
          <a:xfrm>
            <a:off x="732513" y="4561553"/>
            <a:ext cx="5850176" cy="4319230"/>
          </a:xfrm>
          <a:prstGeom prst="rect">
            <a:avLst/>
          </a:prstGeom>
        </p:spPr>
        <p:txBody>
          <a:bodyPr vert="horz" wrap="square" lIns="96648" tIns="48325" rIns="96648" bIns="4832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119830"/>
            <a:ext cx="3169810" cy="479733"/>
          </a:xfrm>
          <a:prstGeom prst="rect">
            <a:avLst/>
          </a:prstGeom>
        </p:spPr>
        <p:txBody>
          <a:bodyPr vert="horz" lIns="96648" tIns="48325" rIns="96648" bIns="48325" rtlCol="0" anchor="b"/>
          <a:lstStyle>
            <a:lvl1pPr algn="l" eaLnBrk="1" hangingPunct="1">
              <a:defRPr sz="1200">
                <a:latin typeface="Arial" charset="0"/>
                <a:ea typeface="+mn-ea"/>
              </a:defRPr>
            </a:lvl1pPr>
          </a:lstStyle>
          <a:p>
            <a:pPr>
              <a:defRPr/>
            </a:pPr>
            <a:endParaRPr lang="en-CA"/>
          </a:p>
        </p:txBody>
      </p:sp>
      <p:sp>
        <p:nvSpPr>
          <p:cNvPr id="7" name="Slide Number Placeholder 6"/>
          <p:cNvSpPr>
            <a:spLocks noGrp="1"/>
          </p:cNvSpPr>
          <p:nvPr>
            <p:ph type="sldNum" sz="quarter" idx="5"/>
          </p:nvPr>
        </p:nvSpPr>
        <p:spPr>
          <a:xfrm>
            <a:off x="4143737" y="9119830"/>
            <a:ext cx="3169810" cy="479733"/>
          </a:xfrm>
          <a:prstGeom prst="rect">
            <a:avLst/>
          </a:prstGeom>
        </p:spPr>
        <p:txBody>
          <a:bodyPr vert="horz" wrap="square" lIns="96648" tIns="48325" rIns="96648" bIns="48325" numCol="1" anchor="b" anchorCtr="0" compatLnSpc="1">
            <a:prstTxWarp prst="textNoShape">
              <a:avLst/>
            </a:prstTxWarp>
          </a:bodyPr>
          <a:lstStyle>
            <a:lvl1pPr algn="r" eaLnBrk="1" hangingPunct="1">
              <a:defRPr sz="1200">
                <a:latin typeface="Arial" pitchFamily="34" charset="0"/>
              </a:defRPr>
            </a:lvl1pPr>
          </a:lstStyle>
          <a:p>
            <a:pPr>
              <a:defRPr/>
            </a:pPr>
            <a:fld id="{FD67C74A-4BC0-4019-815D-3A5DBD40CF03}" type="slidenum">
              <a:rPr lang="en-CA"/>
              <a:pPr>
                <a:defRPr/>
              </a:pPr>
              <a:t>‹#›</a:t>
            </a:fld>
            <a:endParaRPr lang="en-CA"/>
          </a:p>
        </p:txBody>
      </p:sp>
    </p:spTree>
    <p:extLst>
      <p:ext uri="{BB962C8B-B14F-4D97-AF65-F5344CB8AC3E}">
        <p14:creationId xmlns="" xmlns:p14="http://schemas.microsoft.com/office/powerpoint/2010/main" val="2393439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tLang="en-US"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9473" indent="-295951">
              <a:defRPr>
                <a:solidFill>
                  <a:schemeClr val="tx1"/>
                </a:solidFill>
                <a:latin typeface="Arial" charset="0"/>
                <a:ea typeface="MS PGothic" pitchFamily="34" charset="-128"/>
              </a:defRPr>
            </a:lvl2pPr>
            <a:lvl3pPr marL="1183805" indent="-236761">
              <a:defRPr>
                <a:solidFill>
                  <a:schemeClr val="tx1"/>
                </a:solidFill>
                <a:latin typeface="Arial" charset="0"/>
                <a:ea typeface="MS PGothic" pitchFamily="34" charset="-128"/>
              </a:defRPr>
            </a:lvl3pPr>
            <a:lvl4pPr marL="1657327" indent="-236761">
              <a:defRPr>
                <a:solidFill>
                  <a:schemeClr val="tx1"/>
                </a:solidFill>
                <a:latin typeface="Arial" charset="0"/>
                <a:ea typeface="MS PGothic" pitchFamily="34" charset="-128"/>
              </a:defRPr>
            </a:lvl4pPr>
            <a:lvl5pPr marL="2130849" indent="-236761">
              <a:defRPr>
                <a:solidFill>
                  <a:schemeClr val="tx1"/>
                </a:solidFill>
                <a:latin typeface="Arial" charset="0"/>
                <a:ea typeface="MS PGothic" pitchFamily="34" charset="-128"/>
              </a:defRPr>
            </a:lvl5pPr>
            <a:lvl6pPr marL="2604371" indent="-236761" eaLnBrk="0" fontAlgn="base" hangingPunct="0">
              <a:spcBef>
                <a:spcPct val="0"/>
              </a:spcBef>
              <a:spcAft>
                <a:spcPct val="0"/>
              </a:spcAft>
              <a:defRPr>
                <a:solidFill>
                  <a:schemeClr val="tx1"/>
                </a:solidFill>
                <a:latin typeface="Arial" charset="0"/>
                <a:ea typeface="MS PGothic" pitchFamily="34" charset="-128"/>
              </a:defRPr>
            </a:lvl6pPr>
            <a:lvl7pPr marL="3077893" indent="-236761" eaLnBrk="0" fontAlgn="base" hangingPunct="0">
              <a:spcBef>
                <a:spcPct val="0"/>
              </a:spcBef>
              <a:spcAft>
                <a:spcPct val="0"/>
              </a:spcAft>
              <a:defRPr>
                <a:solidFill>
                  <a:schemeClr val="tx1"/>
                </a:solidFill>
                <a:latin typeface="Arial" charset="0"/>
                <a:ea typeface="MS PGothic" pitchFamily="34" charset="-128"/>
              </a:defRPr>
            </a:lvl7pPr>
            <a:lvl8pPr marL="3551415" indent="-236761" eaLnBrk="0" fontAlgn="base" hangingPunct="0">
              <a:spcBef>
                <a:spcPct val="0"/>
              </a:spcBef>
              <a:spcAft>
                <a:spcPct val="0"/>
              </a:spcAft>
              <a:defRPr>
                <a:solidFill>
                  <a:schemeClr val="tx1"/>
                </a:solidFill>
                <a:latin typeface="Arial" charset="0"/>
                <a:ea typeface="MS PGothic" pitchFamily="34" charset="-128"/>
              </a:defRPr>
            </a:lvl8pPr>
            <a:lvl9pPr marL="4024937" indent="-236761" eaLnBrk="0" fontAlgn="base" hangingPunct="0">
              <a:spcBef>
                <a:spcPct val="0"/>
              </a:spcBef>
              <a:spcAft>
                <a:spcPct val="0"/>
              </a:spcAft>
              <a:defRPr>
                <a:solidFill>
                  <a:schemeClr val="tx1"/>
                </a:solidFill>
                <a:latin typeface="Arial" charset="0"/>
                <a:ea typeface="MS PGothic" pitchFamily="34" charset="-128"/>
              </a:defRPr>
            </a:lvl9pPr>
          </a:lstStyle>
          <a:p>
            <a:fld id="{B9229E54-07A6-4FFF-A552-56C7A361DA10}" type="slidenum">
              <a:rPr lang="en-CA" altLang="en-US" smtClean="0"/>
              <a:pPr/>
              <a:t>1</a:t>
            </a:fld>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10</a:t>
            </a:fld>
            <a:endParaRPr lang="en-CA"/>
          </a:p>
        </p:txBody>
      </p:sp>
    </p:spTree>
    <p:extLst>
      <p:ext uri="{BB962C8B-B14F-4D97-AF65-F5344CB8AC3E}">
        <p14:creationId xmlns="" xmlns:p14="http://schemas.microsoft.com/office/powerpoint/2010/main" val="40190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a:noFill/>
        </p:spPr>
      </p:sp>
      <p:sp>
        <p:nvSpPr>
          <p:cNvPr id="12291" name="Rectangle 5"/>
          <p:cNvSpPr>
            <a:spLocks noGrp="1"/>
          </p:cNvSpPr>
          <p:nvPr>
            <p:ph type="body" idx="1"/>
          </p:nvPr>
        </p:nvSpPr>
        <p:spPr>
          <a:noFill/>
        </p:spPr>
        <p:txBody>
          <a:bodyPr/>
          <a:lstStyle/>
          <a:p>
            <a:endParaRPr lang="en-CA"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12</a:t>
            </a:fld>
            <a:endParaRPr lang="en-CA"/>
          </a:p>
        </p:txBody>
      </p:sp>
    </p:spTree>
    <p:extLst>
      <p:ext uri="{BB962C8B-B14F-4D97-AF65-F5344CB8AC3E}">
        <p14:creationId xmlns="" xmlns:p14="http://schemas.microsoft.com/office/powerpoint/2010/main" val="101168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13</a:t>
            </a:fld>
            <a:endParaRPr lang="en-CA"/>
          </a:p>
        </p:txBody>
      </p:sp>
    </p:spTree>
    <p:extLst>
      <p:ext uri="{BB962C8B-B14F-4D97-AF65-F5344CB8AC3E}">
        <p14:creationId xmlns="" xmlns:p14="http://schemas.microsoft.com/office/powerpoint/2010/main" val="254612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14</a:t>
            </a:fld>
            <a:endParaRPr lang="en-CA"/>
          </a:p>
        </p:txBody>
      </p:sp>
    </p:spTree>
    <p:extLst>
      <p:ext uri="{BB962C8B-B14F-4D97-AF65-F5344CB8AC3E}">
        <p14:creationId xmlns="" xmlns:p14="http://schemas.microsoft.com/office/powerpoint/2010/main" val="108021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15</a:t>
            </a:fld>
            <a:endParaRPr lang="en-CA"/>
          </a:p>
        </p:txBody>
      </p:sp>
    </p:spTree>
    <p:extLst>
      <p:ext uri="{BB962C8B-B14F-4D97-AF65-F5344CB8AC3E}">
        <p14:creationId xmlns="" xmlns:p14="http://schemas.microsoft.com/office/powerpoint/2010/main" val="88434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16</a:t>
            </a:fld>
            <a:endParaRPr lang="en-CA"/>
          </a:p>
        </p:txBody>
      </p:sp>
    </p:spTree>
    <p:extLst>
      <p:ext uri="{BB962C8B-B14F-4D97-AF65-F5344CB8AC3E}">
        <p14:creationId xmlns="" xmlns:p14="http://schemas.microsoft.com/office/powerpoint/2010/main" val="1796835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17</a:t>
            </a:fld>
            <a:endParaRPr lang="en-CA"/>
          </a:p>
        </p:txBody>
      </p:sp>
    </p:spTree>
    <p:extLst>
      <p:ext uri="{BB962C8B-B14F-4D97-AF65-F5344CB8AC3E}">
        <p14:creationId xmlns="" xmlns:p14="http://schemas.microsoft.com/office/powerpoint/2010/main" val="294280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3C604E-1586-4C9E-A1D2-0D172E53041E}" type="slidenum">
              <a:rPr lang="en-CA" smtClean="0"/>
              <a:pPr/>
              <a:t>18</a:t>
            </a:fld>
            <a:endParaRPr lang="en-CA"/>
          </a:p>
        </p:txBody>
      </p:sp>
    </p:spTree>
    <p:extLst>
      <p:ext uri="{BB962C8B-B14F-4D97-AF65-F5344CB8AC3E}">
        <p14:creationId xmlns="" xmlns:p14="http://schemas.microsoft.com/office/powerpoint/2010/main" val="176384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19</a:t>
            </a:fld>
            <a:endParaRPr lang="en-CA"/>
          </a:p>
        </p:txBody>
      </p:sp>
    </p:spTree>
    <p:extLst>
      <p:ext uri="{BB962C8B-B14F-4D97-AF65-F5344CB8AC3E}">
        <p14:creationId xmlns="" xmlns:p14="http://schemas.microsoft.com/office/powerpoint/2010/main" val="32745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a:t>
            </a:fld>
            <a:endParaRPr lang="en-CA"/>
          </a:p>
        </p:txBody>
      </p:sp>
    </p:spTree>
    <p:extLst>
      <p:ext uri="{BB962C8B-B14F-4D97-AF65-F5344CB8AC3E}">
        <p14:creationId xmlns="" xmlns:p14="http://schemas.microsoft.com/office/powerpoint/2010/main" val="325781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79">
              <a:defRPr/>
            </a:pPr>
            <a:endParaRPr lang="en-CA" dirty="0"/>
          </a:p>
        </p:txBody>
      </p:sp>
      <p:sp>
        <p:nvSpPr>
          <p:cNvPr id="4" name="Slide Number Placeholder 3"/>
          <p:cNvSpPr>
            <a:spLocks noGrp="1"/>
          </p:cNvSpPr>
          <p:nvPr>
            <p:ph type="sldNum" sz="quarter" idx="10"/>
          </p:nvPr>
        </p:nvSpPr>
        <p:spPr/>
        <p:txBody>
          <a:bodyPr/>
          <a:lstStyle/>
          <a:p>
            <a:pPr>
              <a:defRPr/>
            </a:pPr>
            <a:fld id="{5F9DEBD2-849C-4415-BFB2-9E98C3D6A81B}"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 xmlns:p14="http://schemas.microsoft.com/office/powerpoint/2010/main" val="41484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CA" dirty="0" smtClean="0"/>
              <a:t>Once all drinking water fixtures have been sampled, on an ongoing basis, annual or reduced schedule samples can be taken and shared between facilities in co-located situations.</a:t>
            </a:r>
          </a:p>
          <a:p>
            <a:endParaRPr lang="en-CA" dirty="0" smtClean="0"/>
          </a:p>
          <a:p>
            <a:r>
              <a:rPr lang="en-CA" dirty="0" smtClean="0"/>
              <a:t>The reduced sampling schedule in subsection 5(2.1) of O. Reg. 243/07 will still be available</a:t>
            </a:r>
          </a:p>
          <a:p>
            <a:endParaRPr lang="en-CA" dirty="0" smtClean="0"/>
          </a:p>
          <a:p>
            <a:r>
              <a:rPr lang="en-CA" dirty="0" smtClean="0"/>
              <a:t>The sampling window of May-October remains in effect</a:t>
            </a:r>
          </a:p>
          <a:p>
            <a:endParaRPr lang="en-CA" dirty="0"/>
          </a:p>
        </p:txBody>
      </p:sp>
      <p:sp>
        <p:nvSpPr>
          <p:cNvPr id="4" name="Slide Number Placeholder 3"/>
          <p:cNvSpPr>
            <a:spLocks noGrp="1"/>
          </p:cNvSpPr>
          <p:nvPr>
            <p:ph type="sldNum" sz="quarter" idx="10"/>
          </p:nvPr>
        </p:nvSpPr>
        <p:spPr/>
        <p:txBody>
          <a:bodyPr/>
          <a:lstStyle/>
          <a:p>
            <a:fld id="{F83C604E-1586-4C9E-A1D2-0D172E53041E}" type="slidenum">
              <a:rPr lang="en-CA" smtClean="0"/>
              <a:pPr/>
              <a:t>21</a:t>
            </a:fld>
            <a:endParaRPr lang="en-CA"/>
          </a:p>
        </p:txBody>
      </p:sp>
    </p:spTree>
    <p:extLst>
      <p:ext uri="{BB962C8B-B14F-4D97-AF65-F5344CB8AC3E}">
        <p14:creationId xmlns="" xmlns:p14="http://schemas.microsoft.com/office/powerpoint/2010/main" val="323521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22</a:t>
            </a:fld>
            <a:endParaRPr lang="en-CA"/>
          </a:p>
        </p:txBody>
      </p:sp>
    </p:spTree>
    <p:extLst>
      <p:ext uri="{BB962C8B-B14F-4D97-AF65-F5344CB8AC3E}">
        <p14:creationId xmlns="" xmlns:p14="http://schemas.microsoft.com/office/powerpoint/2010/main" val="115995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23</a:t>
            </a:fld>
            <a:endParaRPr lang="en-CA"/>
          </a:p>
        </p:txBody>
      </p:sp>
    </p:spTree>
    <p:extLst>
      <p:ext uri="{BB962C8B-B14F-4D97-AF65-F5344CB8AC3E}">
        <p14:creationId xmlns="" xmlns:p14="http://schemas.microsoft.com/office/powerpoint/2010/main" val="315557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24</a:t>
            </a:fld>
            <a:endParaRPr lang="en-CA"/>
          </a:p>
        </p:txBody>
      </p:sp>
    </p:spTree>
    <p:extLst>
      <p:ext uri="{BB962C8B-B14F-4D97-AF65-F5344CB8AC3E}">
        <p14:creationId xmlns="" xmlns:p14="http://schemas.microsoft.com/office/powerpoint/2010/main" val="247532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25</a:t>
            </a:fld>
            <a:endParaRPr lang="en-CA"/>
          </a:p>
        </p:txBody>
      </p:sp>
    </p:spTree>
    <p:extLst>
      <p:ext uri="{BB962C8B-B14F-4D97-AF65-F5344CB8AC3E}">
        <p14:creationId xmlns="" xmlns:p14="http://schemas.microsoft.com/office/powerpoint/2010/main" val="376065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26</a:t>
            </a:fld>
            <a:endParaRPr lang="en-CA"/>
          </a:p>
        </p:txBody>
      </p:sp>
    </p:spTree>
    <p:extLst>
      <p:ext uri="{BB962C8B-B14F-4D97-AF65-F5344CB8AC3E}">
        <p14:creationId xmlns="" xmlns:p14="http://schemas.microsoft.com/office/powerpoint/2010/main" val="886706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27</a:t>
            </a:fld>
            <a:endParaRPr lang="en-CA"/>
          </a:p>
        </p:txBody>
      </p:sp>
    </p:spTree>
    <p:extLst>
      <p:ext uri="{BB962C8B-B14F-4D97-AF65-F5344CB8AC3E}">
        <p14:creationId xmlns="" xmlns:p14="http://schemas.microsoft.com/office/powerpoint/2010/main" val="189040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28</a:t>
            </a:fld>
            <a:endParaRPr lang="en-CA"/>
          </a:p>
        </p:txBody>
      </p:sp>
    </p:spTree>
    <p:extLst>
      <p:ext uri="{BB962C8B-B14F-4D97-AF65-F5344CB8AC3E}">
        <p14:creationId xmlns="" xmlns:p14="http://schemas.microsoft.com/office/powerpoint/2010/main" val="53017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29</a:t>
            </a:fld>
            <a:endParaRPr lang="en-CA"/>
          </a:p>
        </p:txBody>
      </p:sp>
    </p:spTree>
    <p:extLst>
      <p:ext uri="{BB962C8B-B14F-4D97-AF65-F5344CB8AC3E}">
        <p14:creationId xmlns="" xmlns:p14="http://schemas.microsoft.com/office/powerpoint/2010/main" val="304243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3</a:t>
            </a:fld>
            <a:endParaRPr lang="en-CA"/>
          </a:p>
        </p:txBody>
      </p:sp>
    </p:spTree>
    <p:extLst>
      <p:ext uri="{BB962C8B-B14F-4D97-AF65-F5344CB8AC3E}">
        <p14:creationId xmlns="" xmlns:p14="http://schemas.microsoft.com/office/powerpoint/2010/main" val="4102581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30</a:t>
            </a:fld>
            <a:endParaRPr lang="en-CA"/>
          </a:p>
        </p:txBody>
      </p:sp>
    </p:spTree>
    <p:extLst>
      <p:ext uri="{BB962C8B-B14F-4D97-AF65-F5344CB8AC3E}">
        <p14:creationId xmlns="" xmlns:p14="http://schemas.microsoft.com/office/powerpoint/2010/main" val="3751712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32</a:t>
            </a:fld>
            <a:endParaRPr lang="en-CA"/>
          </a:p>
        </p:txBody>
      </p:sp>
    </p:spTree>
    <p:extLst>
      <p:ext uri="{BB962C8B-B14F-4D97-AF65-F5344CB8AC3E}">
        <p14:creationId xmlns="" xmlns:p14="http://schemas.microsoft.com/office/powerpoint/2010/main" val="846999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33</a:t>
            </a:fld>
            <a:endParaRPr lang="en-CA"/>
          </a:p>
        </p:txBody>
      </p:sp>
    </p:spTree>
    <p:extLst>
      <p:ext uri="{BB962C8B-B14F-4D97-AF65-F5344CB8AC3E}">
        <p14:creationId xmlns="" xmlns:p14="http://schemas.microsoft.com/office/powerpoint/2010/main" val="84699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4</a:t>
            </a:fld>
            <a:endParaRPr lang="en-CA"/>
          </a:p>
        </p:txBody>
      </p:sp>
    </p:spTree>
    <p:extLst>
      <p:ext uri="{BB962C8B-B14F-4D97-AF65-F5344CB8AC3E}">
        <p14:creationId xmlns="" xmlns:p14="http://schemas.microsoft.com/office/powerpoint/2010/main" val="221778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5</a:t>
            </a:fld>
            <a:endParaRPr lang="en-CA"/>
          </a:p>
        </p:txBody>
      </p:sp>
    </p:spTree>
    <p:extLst>
      <p:ext uri="{BB962C8B-B14F-4D97-AF65-F5344CB8AC3E}">
        <p14:creationId xmlns="" xmlns:p14="http://schemas.microsoft.com/office/powerpoint/2010/main" val="363721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6</a:t>
            </a:fld>
            <a:endParaRPr lang="en-CA"/>
          </a:p>
        </p:txBody>
      </p:sp>
    </p:spTree>
    <p:extLst>
      <p:ext uri="{BB962C8B-B14F-4D97-AF65-F5344CB8AC3E}">
        <p14:creationId xmlns="" xmlns:p14="http://schemas.microsoft.com/office/powerpoint/2010/main" val="164770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7</a:t>
            </a:fld>
            <a:endParaRPr lang="en-CA"/>
          </a:p>
        </p:txBody>
      </p:sp>
    </p:spTree>
    <p:extLst>
      <p:ext uri="{BB962C8B-B14F-4D97-AF65-F5344CB8AC3E}">
        <p14:creationId xmlns="" xmlns:p14="http://schemas.microsoft.com/office/powerpoint/2010/main" val="58530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8</a:t>
            </a:fld>
            <a:endParaRPr lang="en-CA"/>
          </a:p>
        </p:txBody>
      </p:sp>
    </p:spTree>
    <p:extLst>
      <p:ext uri="{BB962C8B-B14F-4D97-AF65-F5344CB8AC3E}">
        <p14:creationId xmlns="" xmlns:p14="http://schemas.microsoft.com/office/powerpoint/2010/main" val="227056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D67C74A-4BC0-4019-815D-3A5DBD40CF03}" type="slidenum">
              <a:rPr lang="en-CA" smtClean="0"/>
              <a:pPr>
                <a:defRPr/>
              </a:pPr>
              <a:t>9</a:t>
            </a:fld>
            <a:endParaRPr lang="en-CA"/>
          </a:p>
        </p:txBody>
      </p:sp>
    </p:spTree>
    <p:extLst>
      <p:ext uri="{BB962C8B-B14F-4D97-AF65-F5344CB8AC3E}">
        <p14:creationId xmlns="" xmlns:p14="http://schemas.microsoft.com/office/powerpoint/2010/main" val="353093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ON_gov_cover_purple_ppt"/>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1611313"/>
            <a:ext cx="9145588" cy="253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subTitle" idx="1"/>
          </p:nvPr>
        </p:nvSpPr>
        <p:spPr>
          <a:xfrm>
            <a:off x="1371600" y="4581525"/>
            <a:ext cx="6400800" cy="1057275"/>
          </a:xfrm>
        </p:spPr>
        <p:txBody>
          <a:bodyPr/>
          <a:lstStyle>
            <a:lvl1pPr marL="0" indent="0" algn="ctr">
              <a:defRPr/>
            </a:lvl1pPr>
          </a:lstStyle>
          <a:p>
            <a:pPr lvl="0"/>
            <a:r>
              <a:rPr lang="en-CA" noProof="0" smtClean="0"/>
              <a:t>Document Title</a:t>
            </a:r>
          </a:p>
          <a:p>
            <a:pPr lvl="0"/>
            <a:r>
              <a:rPr lang="en-CA" noProof="0" smtClean="0"/>
              <a:t>Date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E8398D5E-0B81-4287-A1D7-DC98FC2DB93F}" type="datetime1">
              <a:rPr lang="en-US"/>
              <a:pPr>
                <a:defRPr/>
              </a:pPr>
              <a:t>7/2/2018</a:t>
            </a:fld>
            <a:endParaRPr lang="en-CA"/>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CA"/>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pPr>
              <a:defRPr/>
            </a:pPr>
            <a:fld id="{CA5558F8-359D-4CBB-986B-37CB3AA563FC}" type="slidenum">
              <a:rPr lang="en-US"/>
              <a:pPr>
                <a:defRPr/>
              </a:pPr>
              <a:t>‹#›</a:t>
            </a:fld>
            <a:endParaRPr lang="en-US"/>
          </a:p>
        </p:txBody>
      </p:sp>
    </p:spTree>
    <p:extLst>
      <p:ext uri="{BB962C8B-B14F-4D97-AF65-F5344CB8AC3E}">
        <p14:creationId xmlns="" xmlns:p14="http://schemas.microsoft.com/office/powerpoint/2010/main" val="248481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379E5C61-75C9-44BF-82AB-6421A3C82C7D}" type="datetime1">
              <a:rPr lang="en-US"/>
              <a:pPr>
                <a:defRPr/>
              </a:pPr>
              <a:t>7/2/2018</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B6388BC-2EAC-41A4-B1F8-5E065C90D622}" type="slidenum">
              <a:rPr lang="en-US"/>
              <a:pPr>
                <a:defRPr/>
              </a:pPr>
              <a:t>‹#›</a:t>
            </a:fld>
            <a:endParaRPr lang="en-US"/>
          </a:p>
        </p:txBody>
      </p:sp>
    </p:spTree>
    <p:extLst>
      <p:ext uri="{BB962C8B-B14F-4D97-AF65-F5344CB8AC3E}">
        <p14:creationId xmlns="" xmlns:p14="http://schemas.microsoft.com/office/powerpoint/2010/main" val="24999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17048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170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99D9DFE8-94D0-4398-9B75-D91BAD551247}" type="datetime1">
              <a:rPr lang="en-US"/>
              <a:pPr>
                <a:defRPr/>
              </a:pPr>
              <a:t>7/2/2018</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84941CD-F7D3-44EA-86F6-A9BB4163AD95}" type="slidenum">
              <a:rPr lang="en-US"/>
              <a:pPr>
                <a:defRPr/>
              </a:pPr>
              <a:t>‹#›</a:t>
            </a:fld>
            <a:endParaRPr lang="en-US"/>
          </a:p>
        </p:txBody>
      </p:sp>
    </p:spTree>
    <p:extLst>
      <p:ext uri="{BB962C8B-B14F-4D97-AF65-F5344CB8AC3E}">
        <p14:creationId xmlns="" xmlns:p14="http://schemas.microsoft.com/office/powerpoint/2010/main" val="212959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DFF06C-54F3-47BB-906D-9C3FDB09B203}" type="datetimeFigureOut">
              <a:rPr lang="en-CA" smtClean="0"/>
              <a:pPr/>
              <a:t>02/07/2018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C1D5F9-18BF-4DD3-9750-BB57D261D1BF}" type="slidenum">
              <a:rPr lang="en-CA" smtClean="0"/>
              <a:pPr/>
              <a:t>‹#›</a:t>
            </a:fld>
            <a:endParaRPr lang="en-CA"/>
          </a:p>
        </p:txBody>
      </p:sp>
    </p:spTree>
    <p:extLst>
      <p:ext uri="{BB962C8B-B14F-4D97-AF65-F5344CB8AC3E}">
        <p14:creationId xmlns="" xmlns:p14="http://schemas.microsoft.com/office/powerpoint/2010/main" val="40347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2F79FD4E-95B8-4727-BB25-151E2F44D2E6}" type="datetime1">
              <a:rPr lang="en-US"/>
              <a:pPr>
                <a:defRPr/>
              </a:pPr>
              <a:t>7/2/2018</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9C033F1-2757-4F83-B110-2020BC4D0C9A}" type="slidenum">
              <a:rPr lang="en-US"/>
              <a:pPr>
                <a:defRPr/>
              </a:pPr>
              <a:t>‹#›</a:t>
            </a:fld>
            <a:endParaRPr lang="en-US"/>
          </a:p>
        </p:txBody>
      </p:sp>
    </p:spTree>
    <p:extLst>
      <p:ext uri="{BB962C8B-B14F-4D97-AF65-F5344CB8AC3E}">
        <p14:creationId xmlns="" xmlns:p14="http://schemas.microsoft.com/office/powerpoint/2010/main" val="81891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08FE0F9-C77C-4A4A-9D69-3090FCFE54E7}" type="datetime1">
              <a:rPr lang="en-US"/>
              <a:pPr>
                <a:defRPr/>
              </a:pPr>
              <a:t>7/2/2018</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A5F7F99-8C9A-4BF1-BC17-3743F16B7728}" type="slidenum">
              <a:rPr lang="en-US"/>
              <a:pPr>
                <a:defRPr/>
              </a:pPr>
              <a:t>‹#›</a:t>
            </a:fld>
            <a:endParaRPr lang="en-US"/>
          </a:p>
        </p:txBody>
      </p:sp>
    </p:spTree>
    <p:extLst>
      <p:ext uri="{BB962C8B-B14F-4D97-AF65-F5344CB8AC3E}">
        <p14:creationId xmlns="" xmlns:p14="http://schemas.microsoft.com/office/powerpoint/2010/main" val="208767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A43C7F9-EA51-4BD1-AE9B-6587979B3AC8}" type="datetime1">
              <a:rPr lang="en-US"/>
              <a:pPr>
                <a:defRPr/>
              </a:pPr>
              <a:t>7/2/2018</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DF9E2346-E186-4F9B-9510-72C6E02517D2}" type="slidenum">
              <a:rPr lang="en-US"/>
              <a:pPr>
                <a:defRPr/>
              </a:pPr>
              <a:t>‹#›</a:t>
            </a:fld>
            <a:endParaRPr lang="en-US"/>
          </a:p>
        </p:txBody>
      </p:sp>
    </p:spTree>
    <p:extLst>
      <p:ext uri="{BB962C8B-B14F-4D97-AF65-F5344CB8AC3E}">
        <p14:creationId xmlns="" xmlns:p14="http://schemas.microsoft.com/office/powerpoint/2010/main" val="95395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3135A23B-E18E-43A8-9518-6D2DB0059BD6}" type="datetime1">
              <a:rPr lang="en-US"/>
              <a:pPr>
                <a:defRPr/>
              </a:pPr>
              <a:t>7/2/2018</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C5796788-F4D5-4A76-B0D3-2724522DA104}" type="slidenum">
              <a:rPr lang="en-US"/>
              <a:pPr>
                <a:defRPr/>
              </a:pPr>
              <a:t>‹#›</a:t>
            </a:fld>
            <a:endParaRPr lang="en-US"/>
          </a:p>
        </p:txBody>
      </p:sp>
    </p:spTree>
    <p:extLst>
      <p:ext uri="{BB962C8B-B14F-4D97-AF65-F5344CB8AC3E}">
        <p14:creationId xmlns="" xmlns:p14="http://schemas.microsoft.com/office/powerpoint/2010/main" val="253587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A6946783-CD0A-4CE1-A63A-AA8D177BFCF5}" type="datetime1">
              <a:rPr lang="en-US"/>
              <a:pPr>
                <a:defRPr/>
              </a:pPr>
              <a:t>7/2/2018</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A08E8483-FEB2-4F82-B387-42CBA08D7D6D}" type="slidenum">
              <a:rPr lang="en-US"/>
              <a:pPr>
                <a:defRPr/>
              </a:pPr>
              <a:t>‹#›</a:t>
            </a:fld>
            <a:endParaRPr lang="en-US"/>
          </a:p>
        </p:txBody>
      </p:sp>
    </p:spTree>
    <p:extLst>
      <p:ext uri="{BB962C8B-B14F-4D97-AF65-F5344CB8AC3E}">
        <p14:creationId xmlns="" xmlns:p14="http://schemas.microsoft.com/office/powerpoint/2010/main" val="302359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44BC14-39DF-4D48-A6D2-256AD257D6A6}" type="datetime1">
              <a:rPr lang="en-US"/>
              <a:pPr>
                <a:defRPr/>
              </a:pPr>
              <a:t>7/2/2018</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0EE924AB-F82E-4E1A-8363-153E7A1E0E61}" type="slidenum">
              <a:rPr lang="en-US"/>
              <a:pPr>
                <a:defRPr/>
              </a:pPr>
              <a:t>‹#›</a:t>
            </a:fld>
            <a:endParaRPr lang="en-US"/>
          </a:p>
        </p:txBody>
      </p:sp>
    </p:spTree>
    <p:extLst>
      <p:ext uri="{BB962C8B-B14F-4D97-AF65-F5344CB8AC3E}">
        <p14:creationId xmlns="" xmlns:p14="http://schemas.microsoft.com/office/powerpoint/2010/main" val="191625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BF5E7F-DFC1-4618-BE42-39DC538FC6F3}" type="datetime1">
              <a:rPr lang="en-US"/>
              <a:pPr>
                <a:defRPr/>
              </a:pPr>
              <a:t>7/2/2018</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92953D6A-DC2C-40B1-A78B-979759A3F2FC}" type="slidenum">
              <a:rPr lang="en-US"/>
              <a:pPr>
                <a:defRPr/>
              </a:pPr>
              <a:t>‹#›</a:t>
            </a:fld>
            <a:endParaRPr lang="en-US"/>
          </a:p>
        </p:txBody>
      </p:sp>
    </p:spTree>
    <p:extLst>
      <p:ext uri="{BB962C8B-B14F-4D97-AF65-F5344CB8AC3E}">
        <p14:creationId xmlns="" xmlns:p14="http://schemas.microsoft.com/office/powerpoint/2010/main" val="52347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FA2DC9-59E7-45AC-A5D1-C31D8A5A6006}" type="datetime1">
              <a:rPr lang="en-US"/>
              <a:pPr>
                <a:defRPr/>
              </a:pPr>
              <a:t>7/2/2018</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479159A-E371-4991-967D-805C6E2D0372}" type="slidenum">
              <a:rPr lang="en-US"/>
              <a:pPr>
                <a:defRPr/>
              </a:pPr>
              <a:t>‹#›</a:t>
            </a:fld>
            <a:endParaRPr lang="en-US"/>
          </a:p>
        </p:txBody>
      </p:sp>
    </p:spTree>
    <p:extLst>
      <p:ext uri="{BB962C8B-B14F-4D97-AF65-F5344CB8AC3E}">
        <p14:creationId xmlns="" xmlns:p14="http://schemas.microsoft.com/office/powerpoint/2010/main" val="113891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12700" cap="rnd">
            <a:solidFill>
              <a:srgbClr val="9966FF"/>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384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83515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F9BE2F0D-BC0B-4087-9254-DD5A5B18B5AD}" type="datetime1">
              <a:rPr lang="en-US"/>
              <a:pPr>
                <a:defRPr/>
              </a:pPr>
              <a:t>7/2/2018</a:t>
            </a:fld>
            <a:endParaRPr lang="en-CA"/>
          </a:p>
        </p:txBody>
      </p:sp>
      <p:sp>
        <p:nvSpPr>
          <p:cNvPr id="1029" name="Rectangle 5"/>
          <p:cNvSpPr>
            <a:spLocks noGrp="1" noChangeArrowheads="1"/>
          </p:cNvSpPr>
          <p:nvPr>
            <p:ph type="ftr" sz="quarter" idx="3"/>
          </p:nvPr>
        </p:nvSpPr>
        <p:spPr bwMode="auto">
          <a:xfrm>
            <a:off x="450215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CA"/>
          </a:p>
        </p:txBody>
      </p:sp>
      <p:pic>
        <p:nvPicPr>
          <p:cNvPr id="1030" name="Picture 14" descr="Arc_purple"/>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5661025"/>
            <a:ext cx="9144000" cy="112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107950" y="6408738"/>
            <a:ext cx="898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C0C3356F-E683-45BF-8650-CC8D71460B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1"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2pPr>
      <a:lvl3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3pPr>
      <a:lvl4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4pPr>
      <a:lvl5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5pPr>
      <a:lvl6pPr marL="4572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6pPr>
      <a:lvl7pPr marL="9144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7pPr>
      <a:lvl8pPr marL="13716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8pPr>
      <a:lvl9pPr marL="18288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9pPr>
    </p:titleStyle>
    <p:bodyStyle>
      <a:lvl1pPr marL="342900" indent="-342900" algn="l" rtl="0" eaLnBrk="0" fontAlgn="base" hangingPunct="0">
        <a:spcBef>
          <a:spcPct val="20000"/>
        </a:spcBef>
        <a:spcAft>
          <a:spcPct val="0"/>
        </a:spcAft>
        <a:buSzPct val="75000"/>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SzPct val="75000"/>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SzPct val="75000"/>
        <a:buChar char="o"/>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eaLnBrk="0" fontAlgn="base" hangingPunct="0">
        <a:spcBef>
          <a:spcPct val="20000"/>
        </a:spcBef>
        <a:spcAft>
          <a:spcPct val="0"/>
        </a:spcAft>
        <a:buChar char="»"/>
        <a:defRPr sz="1200">
          <a:solidFill>
            <a:schemeClr val="tx1"/>
          </a:solidFill>
          <a:latin typeface="+mn-lt"/>
          <a:ea typeface="+mn-ea"/>
        </a:defRPr>
      </a:lvl6pPr>
      <a:lvl7pPr marL="2971800" indent="-228600" algn="l" rtl="0" eaLnBrk="0" fontAlgn="base" hangingPunct="0">
        <a:spcBef>
          <a:spcPct val="20000"/>
        </a:spcBef>
        <a:spcAft>
          <a:spcPct val="0"/>
        </a:spcAft>
        <a:buChar char="»"/>
        <a:defRPr sz="1200">
          <a:solidFill>
            <a:schemeClr val="tx1"/>
          </a:solidFill>
          <a:latin typeface="+mn-lt"/>
          <a:ea typeface="+mn-ea"/>
        </a:defRPr>
      </a:lvl7pPr>
      <a:lvl8pPr marL="3429000" indent="-228600" algn="l" rtl="0" eaLnBrk="0" fontAlgn="base" hangingPunct="0">
        <a:spcBef>
          <a:spcPct val="20000"/>
        </a:spcBef>
        <a:spcAft>
          <a:spcPct val="0"/>
        </a:spcAft>
        <a:buChar char="»"/>
        <a:defRPr sz="1200">
          <a:solidFill>
            <a:schemeClr val="tx1"/>
          </a:solidFill>
          <a:latin typeface="+mn-lt"/>
          <a:ea typeface="+mn-ea"/>
        </a:defRPr>
      </a:lvl8pPr>
      <a:lvl9pPr marL="3886200" indent="-228600" algn="l"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95325" y="1052513"/>
            <a:ext cx="7772400" cy="2032000"/>
          </a:xfrm>
          <a:prstGeom prst="rect">
            <a:avLst/>
          </a:prstGeom>
          <a:solidFill>
            <a:schemeClr val="bg1"/>
          </a:solidFill>
        </p:spPr>
        <p:txBody>
          <a:bodyPr>
            <a:normAutofit fontScale="97500"/>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2pPr>
            <a:lvl3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3pPr>
            <a:lvl4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4pPr>
            <a:lvl5pPr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5pPr>
            <a:lvl6pPr marL="4572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6pPr>
            <a:lvl7pPr marL="9144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7pPr>
            <a:lvl8pPr marL="13716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8pPr>
            <a:lvl9pPr marL="1828800" algn="ctr" rtl="0" eaLnBrk="0" fontAlgn="base" hangingPunct="0">
              <a:spcBef>
                <a:spcPct val="0"/>
              </a:spcBef>
              <a:spcAft>
                <a:spcPct val="0"/>
              </a:spcAft>
              <a:defRPr sz="3200" b="1">
                <a:solidFill>
                  <a:schemeClr val="tx2"/>
                </a:solidFill>
                <a:latin typeface="Helvetica Light" pitchFamily="34" charset="0"/>
                <a:ea typeface="MS PGothic" pitchFamily="34" charset="-128"/>
              </a:defRPr>
            </a:lvl9pPr>
          </a:lstStyle>
          <a:p>
            <a:pPr>
              <a:defRPr/>
            </a:pPr>
            <a:endParaRPr lang="en-CA" dirty="0"/>
          </a:p>
        </p:txBody>
      </p:sp>
      <p:sp>
        <p:nvSpPr>
          <p:cNvPr id="4099" name="Text Box 3"/>
          <p:cNvSpPr txBox="1">
            <a:spLocks noChangeArrowheads="1"/>
          </p:cNvSpPr>
          <p:nvPr/>
        </p:nvSpPr>
        <p:spPr bwMode="auto">
          <a:xfrm>
            <a:off x="381000" y="990600"/>
            <a:ext cx="83058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en-CA" altLang="en-US" sz="4800" b="1" i="1" dirty="0" smtClean="0"/>
              <a:t>MOECC Update</a:t>
            </a:r>
            <a:endParaRPr lang="en-CA" altLang="en-US" sz="4800" b="1" i="1" dirty="0"/>
          </a:p>
        </p:txBody>
      </p:sp>
      <p:sp>
        <p:nvSpPr>
          <p:cNvPr id="4100" name="Text Box 4"/>
          <p:cNvSpPr txBox="1">
            <a:spLocks noChangeArrowheads="1"/>
          </p:cNvSpPr>
          <p:nvPr/>
        </p:nvSpPr>
        <p:spPr bwMode="auto">
          <a:xfrm>
            <a:off x="381000" y="3860800"/>
            <a:ext cx="7848600" cy="186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en-CA" altLang="en-US" sz="2200" b="1" dirty="0">
                <a:latin typeface="Times New Roman" pitchFamily="18" charset="0"/>
              </a:rPr>
              <a:t>	</a:t>
            </a:r>
          </a:p>
          <a:p>
            <a:pPr algn="ctr">
              <a:spcBef>
                <a:spcPct val="50000"/>
              </a:spcBef>
            </a:pPr>
            <a:r>
              <a:rPr lang="en-CA" altLang="en-US" sz="2200" b="1" dirty="0"/>
              <a:t>Presented to:	 NEOWWC in Sudbury</a:t>
            </a:r>
          </a:p>
          <a:p>
            <a:pPr algn="ctr">
              <a:spcBef>
                <a:spcPct val="50000"/>
              </a:spcBef>
            </a:pPr>
            <a:r>
              <a:rPr lang="en-CA" altLang="en-US" sz="2000" b="1" dirty="0" smtClean="0"/>
              <a:t>May 2018</a:t>
            </a:r>
            <a:endParaRPr lang="en-CA" altLang="en-US" sz="2000" b="1" dirty="0"/>
          </a:p>
          <a:p>
            <a:pPr algn="ctr">
              <a:spcBef>
                <a:spcPct val="50000"/>
              </a:spcBef>
            </a:pPr>
            <a:r>
              <a:rPr lang="en-CA" altLang="en-US" sz="2000" b="1" dirty="0"/>
              <a:t>Satish Deshpande, </a:t>
            </a:r>
            <a:r>
              <a:rPr lang="en-CA" altLang="en-US" sz="2000" b="1" dirty="0" smtClean="0"/>
              <a:t>MOECC</a:t>
            </a:r>
            <a:endParaRPr lang="en-US" alt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8320A9-6DC2-4A8A-8376-F300F16A461A}" type="slidenum">
              <a:rPr lang="en-US" smtClean="0"/>
              <a:pPr>
                <a:defRPr/>
              </a:pPr>
              <a:t>10</a:t>
            </a:fld>
            <a:endParaRPr lang="en-US"/>
          </a:p>
        </p:txBody>
      </p:sp>
      <p:sp>
        <p:nvSpPr>
          <p:cNvPr id="15363" name="Rectangle 2"/>
          <p:cNvSpPr txBox="1">
            <a:spLocks noChangeArrowheads="1"/>
          </p:cNvSpPr>
          <p:nvPr/>
        </p:nvSpPr>
        <p:spPr bwMode="auto">
          <a:xfrm>
            <a:off x="407988" y="304801"/>
            <a:ext cx="8229600" cy="761999"/>
          </a:xfrm>
          <a:prstGeom prst="rect">
            <a:avLst/>
          </a:prstGeom>
          <a:noFill/>
          <a:ln w="12700" cap="rnd">
            <a:solidFill>
              <a:srgbClr val="9966FF"/>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3200" b="1" dirty="0">
                <a:solidFill>
                  <a:schemeClr val="tx2"/>
                </a:solidFill>
                <a:latin typeface="Arial" panose="020B0604020202020204" pitchFamily="34" charset="0"/>
                <a:cs typeface="Arial" panose="020B0604020202020204" pitchFamily="34" charset="0"/>
              </a:rPr>
              <a:t>Objectives and Guidelines</a:t>
            </a:r>
          </a:p>
        </p:txBody>
      </p:sp>
      <p:sp>
        <p:nvSpPr>
          <p:cNvPr id="15364" name="Rectangle 3"/>
          <p:cNvSpPr txBox="1">
            <a:spLocks noChangeArrowheads="1"/>
          </p:cNvSpPr>
          <p:nvPr/>
        </p:nvSpPr>
        <p:spPr bwMode="auto">
          <a:xfrm>
            <a:off x="407988" y="1143000"/>
            <a:ext cx="8355012" cy="475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indent="0" eaLnBrk="1" hangingPunct="1">
              <a:spcBef>
                <a:spcPct val="20000"/>
              </a:spcBef>
              <a:buSzPct val="75000"/>
            </a:pPr>
            <a:r>
              <a:rPr lang="en-CA" altLang="en-US" sz="2400" dirty="0">
                <a:latin typeface="Arial" panose="020B0604020202020204" pitchFamily="34" charset="0"/>
                <a:cs typeface="Arial" panose="020B0604020202020204" pitchFamily="34" charset="0"/>
              </a:rPr>
              <a:t>Listed in the “</a:t>
            </a:r>
            <a:r>
              <a:rPr lang="en-US" altLang="en-US" sz="2400" dirty="0">
                <a:latin typeface="Arial" panose="020B0604020202020204" pitchFamily="34" charset="0"/>
                <a:cs typeface="Arial" panose="020B0604020202020204" pitchFamily="34" charset="0"/>
              </a:rPr>
              <a:t>Technical Support Document for </a:t>
            </a:r>
            <a:r>
              <a:rPr lang="en-US" altLang="en-US" sz="2400" dirty="0" smtClean="0">
                <a:latin typeface="Arial" panose="020B0604020202020204" pitchFamily="34" charset="0"/>
                <a:cs typeface="Arial" panose="020B0604020202020204" pitchFamily="34" charset="0"/>
              </a:rPr>
              <a:t>Ontario Drinking </a:t>
            </a:r>
            <a:r>
              <a:rPr lang="en-US" altLang="en-US" sz="2400" dirty="0">
                <a:latin typeface="Arial" panose="020B0604020202020204" pitchFamily="34" charset="0"/>
                <a:cs typeface="Arial" panose="020B0604020202020204" pitchFamily="34" charset="0"/>
              </a:rPr>
              <a:t>Water Standards, Objectives and Guidelines”</a:t>
            </a:r>
          </a:p>
          <a:p>
            <a:pPr marL="355600" lvl="1" indent="-355600" eaLnBrk="1" hangingPunct="1">
              <a:spcBef>
                <a:spcPct val="20000"/>
              </a:spcBef>
              <a:buSzPct val="75000"/>
              <a:buFontTx/>
              <a:buChar char="•"/>
            </a:pPr>
            <a:r>
              <a:rPr lang="en-US" altLang="en-US" sz="2400" dirty="0">
                <a:latin typeface="Arial" panose="020B0604020202020204" pitchFamily="34" charset="0"/>
                <a:cs typeface="Arial" panose="020B0604020202020204" pitchFamily="34" charset="0"/>
              </a:rPr>
              <a:t>Aesthetic Objectives (AO)</a:t>
            </a:r>
          </a:p>
          <a:p>
            <a:pPr marL="723900" lvl="2" indent="-368300" eaLnBrk="1" hangingPunct="1">
              <a:spcBef>
                <a:spcPct val="20000"/>
              </a:spcBef>
              <a:buSzPct val="75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set  for parameters that may impair taste, </a:t>
            </a:r>
            <a:r>
              <a:rPr lang="en-US" altLang="en-US" sz="2400" dirty="0" err="1">
                <a:latin typeface="Arial" panose="020B0604020202020204" pitchFamily="34" charset="0"/>
                <a:cs typeface="Arial" panose="020B0604020202020204" pitchFamily="34" charset="0"/>
              </a:rPr>
              <a:t>odour</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colour</a:t>
            </a:r>
            <a:r>
              <a:rPr lang="en-US" altLang="en-US" sz="2400" dirty="0">
                <a:latin typeface="Arial" panose="020B0604020202020204" pitchFamily="34" charset="0"/>
                <a:cs typeface="Arial" panose="020B0604020202020204" pitchFamily="34" charset="0"/>
              </a:rPr>
              <a:t>, or water quality e.g. copper, chloride, total dissolved solids </a:t>
            </a:r>
          </a:p>
          <a:p>
            <a:pPr marL="723900" lvl="2" indent="-368300" eaLnBrk="1" hangingPunct="1">
              <a:spcBef>
                <a:spcPct val="20000"/>
              </a:spcBef>
              <a:buSzPct val="75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for certain chemicals a health standard and an aesthetic objective may be established e.g. 2,4-dichlorophenol, </a:t>
            </a:r>
            <a:r>
              <a:rPr lang="en-US" altLang="en-US" sz="2400" b="1" dirty="0">
                <a:latin typeface="Arial" panose="020B0604020202020204" pitchFamily="34" charset="0"/>
                <a:cs typeface="Arial" panose="020B0604020202020204" pitchFamily="34" charset="0"/>
              </a:rPr>
              <a:t>0.9 </a:t>
            </a:r>
            <a:r>
              <a:rPr lang="en-US" altLang="en-US" sz="2400" b="1" dirty="0" smtClean="0">
                <a:latin typeface="Arial" panose="020B0604020202020204" pitchFamily="34" charset="0"/>
                <a:cs typeface="Arial" panose="020B0604020202020204" pitchFamily="34" charset="0"/>
              </a:rPr>
              <a:t>mg/L </a:t>
            </a:r>
            <a:r>
              <a:rPr lang="en-US" altLang="en-US" sz="2400" dirty="0" smtClean="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MAC) and </a:t>
            </a:r>
            <a:r>
              <a:rPr lang="en-US" altLang="en-US" sz="2400" b="1" dirty="0">
                <a:latin typeface="Arial" panose="020B0604020202020204" pitchFamily="34" charset="0"/>
                <a:cs typeface="Arial" panose="020B0604020202020204" pitchFamily="34" charset="0"/>
              </a:rPr>
              <a:t>0.003 </a:t>
            </a:r>
            <a:r>
              <a:rPr lang="en-US" altLang="en-US" sz="2400" b="1" dirty="0" smtClean="0">
                <a:latin typeface="Arial" panose="020B0604020202020204" pitchFamily="34" charset="0"/>
                <a:cs typeface="Arial" panose="020B0604020202020204" pitchFamily="34" charset="0"/>
              </a:rPr>
              <a:t>mg/L </a:t>
            </a:r>
            <a:r>
              <a:rPr lang="en-US" altLang="en-US" sz="2400" dirty="0" smtClean="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AO)</a:t>
            </a:r>
          </a:p>
          <a:p>
            <a:pPr marL="355600" lvl="1" indent="-355600" eaLnBrk="1" hangingPunct="1">
              <a:spcBef>
                <a:spcPct val="20000"/>
              </a:spcBef>
              <a:buSzPct val="75000"/>
              <a:buFontTx/>
              <a:buChar char="•"/>
            </a:pPr>
            <a:r>
              <a:rPr lang="en-US" altLang="en-US" sz="2400" dirty="0">
                <a:latin typeface="Arial" panose="020B0604020202020204" pitchFamily="34" charset="0"/>
                <a:cs typeface="Arial" panose="020B0604020202020204" pitchFamily="34" charset="0"/>
              </a:rPr>
              <a:t>Operational Guidelines (OG)</a:t>
            </a:r>
          </a:p>
          <a:p>
            <a:pPr marL="723900" lvl="2" indent="-368300" eaLnBrk="1" hangingPunct="1">
              <a:spcBef>
                <a:spcPct val="20000"/>
              </a:spcBef>
              <a:buSzPct val="75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established to ensure efficient and effective treatment objectives e.g. aluminum, alkalinity, pH</a:t>
            </a:r>
          </a:p>
          <a:p>
            <a:pPr eaLnBrk="1" hangingPunct="1">
              <a:spcBef>
                <a:spcPct val="20000"/>
              </a:spcBef>
              <a:buSzPct val="75000"/>
            </a:pPr>
            <a:endParaRPr lang="en-US" altLang="en-US" sz="2400" dirty="0">
              <a:latin typeface="Arial" panose="020B0604020202020204" pitchFamily="34" charset="0"/>
              <a:cs typeface="Arial" panose="020B0604020202020204" pitchFamily="34" charset="0"/>
            </a:endParaRPr>
          </a:p>
          <a:p>
            <a:pPr eaLnBrk="1" hangingPunct="1">
              <a:spcBef>
                <a:spcPct val="20000"/>
              </a:spcBef>
              <a:buSzPct val="75000"/>
            </a:pPr>
            <a:endParaRPr lang="en-US" altLang="en-US" sz="2400" dirty="0">
              <a:latin typeface="Arial" panose="020B0604020202020204" pitchFamily="34" charset="0"/>
              <a:cs typeface="Arial" panose="020B0604020202020204" pitchFamily="34" charset="0"/>
            </a:endParaRPr>
          </a:p>
          <a:p>
            <a:pPr eaLnBrk="1" hangingPunct="1">
              <a:spcBef>
                <a:spcPct val="20000"/>
              </a:spcBef>
              <a:buSzPct val="75000"/>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14C2A2EE-4E6F-46FD-B509-7A0E6651383A}" type="slidenum">
              <a:rPr lang="en-US"/>
              <a:pPr>
                <a:defRPr/>
              </a:pPr>
              <a:t>11</a:t>
            </a:fld>
            <a:endParaRPr lang="en-US"/>
          </a:p>
        </p:txBody>
      </p:sp>
      <p:sp>
        <p:nvSpPr>
          <p:cNvPr id="5123" name="Rectangle 2"/>
          <p:cNvSpPr>
            <a:spLocks noGrp="1" noChangeArrowheads="1"/>
          </p:cNvSpPr>
          <p:nvPr>
            <p:ph type="title"/>
          </p:nvPr>
        </p:nvSpPr>
        <p:spPr>
          <a:xfrm>
            <a:off x="457200" y="274638"/>
            <a:ext cx="8229600" cy="944562"/>
          </a:xfrm>
        </p:spPr>
        <p:txBody>
          <a:bodyPr/>
          <a:lstStyle/>
          <a:p>
            <a:pPr marL="342900" indent="-342900"/>
            <a:r>
              <a:rPr lang="en-US" altLang="en-US" dirty="0" smtClean="0">
                <a:latin typeface="Arial" panose="020B0604020202020204" pitchFamily="34" charset="0"/>
                <a:cs typeface="Arial" panose="020B0604020202020204" pitchFamily="34" charset="0"/>
              </a:rPr>
              <a:t>Amendments to O. Reg. 169/03</a:t>
            </a:r>
          </a:p>
        </p:txBody>
      </p:sp>
      <p:sp>
        <p:nvSpPr>
          <p:cNvPr id="5124" name="Rectangle 3"/>
          <p:cNvSpPr>
            <a:spLocks noGrp="1" noChangeArrowheads="1"/>
          </p:cNvSpPr>
          <p:nvPr>
            <p:ph type="body" idx="1"/>
          </p:nvPr>
        </p:nvSpPr>
        <p:spPr>
          <a:xfrm>
            <a:off x="457200" y="1371600"/>
            <a:ext cx="8229601" cy="4648200"/>
          </a:xfrm>
        </p:spPr>
        <p:txBody>
          <a:bodyPr/>
          <a:lstStyle/>
          <a:p>
            <a:pPr marL="355600" indent="-355600">
              <a:buFontTx/>
              <a:buChar char="•"/>
            </a:pPr>
            <a:r>
              <a:rPr lang="en-CA" altLang="en-US" sz="2400" dirty="0" smtClean="0">
                <a:latin typeface="Arial" panose="020B0604020202020204" pitchFamily="34" charset="0"/>
                <a:cs typeface="Arial" panose="020B0604020202020204" pitchFamily="34" charset="0"/>
              </a:rPr>
              <a:t>The MOECC has carried out three consultations on the Environmental Bill of Rights Environmental Registry (EBR) for amending the Ontario Drinking Water Quality Standards as follows:</a:t>
            </a:r>
          </a:p>
          <a:p>
            <a:pPr marL="723900" lvl="1" indent="-368300">
              <a:spcBef>
                <a:spcPts val="1200"/>
              </a:spcBef>
              <a:buFont typeface="Wingdings" panose="05000000000000000000" pitchFamily="2" charset="2"/>
              <a:buChar char="Ø"/>
            </a:pPr>
            <a:r>
              <a:rPr lang="en-CA" altLang="en-US" dirty="0" smtClean="0">
                <a:latin typeface="Arial" panose="020B0604020202020204" pitchFamily="34" charset="0"/>
                <a:cs typeface="Arial" panose="020B0604020202020204" pitchFamily="34" charset="0"/>
              </a:rPr>
              <a:t>December 18, 2014 to February 16, 2015  </a:t>
            </a:r>
          </a:p>
          <a:p>
            <a:pPr marL="355600" lvl="1" indent="0">
              <a:buNone/>
            </a:pPr>
            <a:r>
              <a:rPr lang="en-CA" altLang="en-US" dirty="0" smtClean="0">
                <a:latin typeface="Arial" panose="020B0604020202020204" pitchFamily="34" charset="0"/>
                <a:cs typeface="Arial" panose="020B0604020202020204" pitchFamily="34" charset="0"/>
              </a:rPr>
              <a:t>    (EBR 012-1594)</a:t>
            </a:r>
          </a:p>
          <a:p>
            <a:pPr marL="723900" lvl="1" indent="-368300">
              <a:spcBef>
                <a:spcPts val="1800"/>
              </a:spcBef>
              <a:buFont typeface="Wingdings" panose="05000000000000000000" pitchFamily="2" charset="2"/>
              <a:buChar char="Ø"/>
            </a:pPr>
            <a:r>
              <a:rPr lang="en-CA" altLang="en-US" dirty="0" smtClean="0">
                <a:latin typeface="Arial" panose="020B0604020202020204" pitchFamily="34" charset="0"/>
                <a:cs typeface="Arial" panose="020B0604020202020204" pitchFamily="34" charset="0"/>
              </a:rPr>
              <a:t>August 15, 2015 to September 28, 2015 </a:t>
            </a:r>
          </a:p>
          <a:p>
            <a:pPr marL="355600" lvl="1" indent="0">
              <a:buNone/>
            </a:pPr>
            <a:r>
              <a:rPr lang="en-CA" altLang="en-US" dirty="0" smtClean="0">
                <a:latin typeface="Arial" panose="020B0604020202020204" pitchFamily="34" charset="0"/>
                <a:cs typeface="Arial" panose="020B0604020202020204" pitchFamily="34" charset="0"/>
              </a:rPr>
              <a:t>    (EBR 012-4213)</a:t>
            </a:r>
          </a:p>
          <a:p>
            <a:pPr marL="723900" lvl="1" indent="-368300">
              <a:spcBef>
                <a:spcPts val="1800"/>
              </a:spcBef>
              <a:buFont typeface="Wingdings" panose="05000000000000000000" pitchFamily="2" charset="2"/>
              <a:buChar char="Ø"/>
            </a:pPr>
            <a:r>
              <a:rPr lang="en-CA" dirty="0">
                <a:latin typeface="Arial" panose="020B0604020202020204" pitchFamily="34" charset="0"/>
                <a:cs typeface="Arial" panose="020B0604020202020204" pitchFamily="34" charset="0"/>
              </a:rPr>
              <a:t>August 23, 2016 </a:t>
            </a:r>
            <a:r>
              <a:rPr lang="en-CA" dirty="0" smtClean="0">
                <a:latin typeface="Arial" panose="020B0604020202020204" pitchFamily="34" charset="0"/>
                <a:cs typeface="Arial" panose="020B0604020202020204" pitchFamily="34" charset="0"/>
              </a:rPr>
              <a:t>to October </a:t>
            </a:r>
            <a:r>
              <a:rPr lang="en-CA" dirty="0">
                <a:latin typeface="Arial" panose="020B0604020202020204" pitchFamily="34" charset="0"/>
                <a:cs typeface="Arial" panose="020B0604020202020204" pitchFamily="34" charset="0"/>
              </a:rPr>
              <a:t>07, </a:t>
            </a:r>
            <a:r>
              <a:rPr lang="en-CA" dirty="0" smtClean="0">
                <a:latin typeface="Arial" panose="020B0604020202020204" pitchFamily="34" charset="0"/>
                <a:cs typeface="Arial" panose="020B0604020202020204" pitchFamily="34" charset="0"/>
              </a:rPr>
              <a:t>2016 </a:t>
            </a:r>
          </a:p>
          <a:p>
            <a:pPr marL="355600" lvl="1" indent="0">
              <a:buNone/>
            </a:pPr>
            <a:r>
              <a:rPr lang="en-CA"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   (EBR 012-8244)</a:t>
            </a:r>
            <a:endParaRPr lang="en-CA" altLang="en-US" dirty="0" smtClean="0">
              <a:latin typeface="Arial" panose="020B0604020202020204" pitchFamily="34" charset="0"/>
              <a:cs typeface="Arial" panose="020B0604020202020204" pitchFamily="34" charset="0"/>
            </a:endParaRPr>
          </a:p>
          <a:p>
            <a:pPr marL="1009650" lvl="1" indent="-609600"/>
            <a:endParaRPr lang="en-CA" altLang="en-US" dirty="0" smtClean="0">
              <a:latin typeface="Arial" panose="020B0604020202020204" pitchFamily="34" charset="0"/>
              <a:cs typeface="Arial" panose="020B0604020202020204" pitchFamily="34" charset="0"/>
            </a:endParaRPr>
          </a:p>
          <a:p>
            <a:pPr marL="1009650" lvl="1" indent="-609600"/>
            <a:endParaRPr lang="en-CA" altLang="en-US" dirty="0" smtClean="0">
              <a:latin typeface="Arial" panose="020B0604020202020204" pitchFamily="34" charset="0"/>
              <a:cs typeface="Arial" panose="020B0604020202020204" pitchFamily="34" charset="0"/>
            </a:endParaRPr>
          </a:p>
          <a:p>
            <a:pPr marL="609600" indent="-609600">
              <a:buFontTx/>
              <a:buChar char="•"/>
            </a:pPr>
            <a:endParaRPr lang="en-CA" altLang="en-US" sz="2800" dirty="0" smtClean="0"/>
          </a:p>
        </p:txBody>
      </p:sp>
      <p:sp>
        <p:nvSpPr>
          <p:cNvPr id="5125" name="Slide Number Placeholder 3"/>
          <p:cNvSpPr txBox="1">
            <a:spLocks noGrp="1"/>
          </p:cNvSpPr>
          <p:nvPr/>
        </p:nvSpPr>
        <p:spPr bwMode="auto">
          <a:xfrm>
            <a:off x="8001000" y="6381750"/>
            <a:ext cx="11430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B4B1D3ED-E5DE-4216-BD31-C65E650A613E}" type="slidenum">
              <a:rPr lang="en-CA" altLang="en-US" sz="1400" b="1">
                <a:solidFill>
                  <a:schemeClr val="bg1"/>
                </a:solidFill>
              </a:rPr>
              <a:pPr algn="r" eaLnBrk="1" hangingPunct="1"/>
              <a:t>11</a:t>
            </a:fld>
            <a:endParaRPr lang="en-CA" altLang="en-US" sz="1400" b="1">
              <a:solidFill>
                <a:schemeClr val="bg1"/>
              </a:solidFill>
            </a:endParaRPr>
          </a:p>
        </p:txBody>
      </p:sp>
    </p:spTree>
    <p:extLst>
      <p:ext uri="{BB962C8B-B14F-4D97-AF65-F5344CB8AC3E}">
        <p14:creationId xmlns="" xmlns:p14="http://schemas.microsoft.com/office/powerpoint/2010/main" val="361160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Summary Table of EBR Consultations 012-1594 and 012-4213</a:t>
            </a:r>
          </a:p>
        </p:txBody>
      </p:sp>
      <p:sp>
        <p:nvSpPr>
          <p:cNvPr id="4" name="Slide Number Placeholder 3"/>
          <p:cNvSpPr>
            <a:spLocks noGrp="1"/>
          </p:cNvSpPr>
          <p:nvPr>
            <p:ph type="sldNum" sz="quarter" idx="10"/>
          </p:nvPr>
        </p:nvSpPr>
        <p:spPr/>
        <p:txBody>
          <a:bodyPr/>
          <a:lstStyle/>
          <a:p>
            <a:pPr>
              <a:defRPr/>
            </a:pPr>
            <a:fld id="{F3070E81-FCA2-4B47-89F5-01E7061899A1}" type="slidenum">
              <a:rPr lang="en-US" smtClean="0"/>
              <a:pPr>
                <a:defRPr/>
              </a:pPr>
              <a:t>12</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2601809050"/>
              </p:ext>
            </p:extLst>
          </p:nvPr>
        </p:nvGraphicFramePr>
        <p:xfrm>
          <a:off x="457201" y="1557338"/>
          <a:ext cx="8229600" cy="5219586"/>
        </p:xfrm>
        <a:graphic>
          <a:graphicData uri="http://schemas.openxmlformats.org/drawingml/2006/table">
            <a:tbl>
              <a:tblPr firstRow="1" bandRow="1">
                <a:tableStyleId>{5C22544A-7EE6-4342-B048-85BDC9FD1C3A}</a:tableStyleId>
              </a:tblPr>
              <a:tblGrid>
                <a:gridCol w="2180635"/>
                <a:gridCol w="1181365"/>
                <a:gridCol w="2453390"/>
                <a:gridCol w="2414210"/>
              </a:tblGrid>
              <a:tr h="742531">
                <a:tc>
                  <a:txBody>
                    <a:bodyPr/>
                    <a:lstStyle/>
                    <a:p>
                      <a:pPr marL="0" marR="0" algn="ctr">
                        <a:spcBef>
                          <a:spcPts val="0"/>
                        </a:spcBef>
                        <a:spcAft>
                          <a:spcPts val="0"/>
                        </a:spcAft>
                      </a:pPr>
                      <a:r>
                        <a:rPr lang="en-CA" sz="1600" dirty="0">
                          <a:solidFill>
                            <a:schemeClr val="tx1"/>
                          </a:solidFill>
                          <a:effectLst/>
                          <a:latin typeface="Arial" panose="020B0604020202020204" pitchFamily="34" charset="0"/>
                          <a:cs typeface="Arial" panose="020B0604020202020204" pitchFamily="34" charset="0"/>
                        </a:rPr>
                        <a:t>Parameter </a:t>
                      </a:r>
                      <a:r>
                        <a:rPr lang="en-CA" sz="1600" dirty="0" smtClean="0">
                          <a:solidFill>
                            <a:schemeClr val="tx1"/>
                          </a:solidFill>
                          <a:effectLst/>
                          <a:latin typeface="Arial" panose="020B0604020202020204" pitchFamily="34" charset="0"/>
                          <a:cs typeface="Arial" panose="020B0604020202020204" pitchFamily="34" charset="0"/>
                        </a:rPr>
                        <a:t>(mg/L)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nchor="ctr">
                    <a:solidFill>
                      <a:schemeClr val="accent3">
                        <a:lumMod val="85000"/>
                      </a:schemeClr>
                    </a:solidFill>
                  </a:tcPr>
                </a:tc>
                <a:tc>
                  <a:txBody>
                    <a:bodyPr/>
                    <a:lstStyle/>
                    <a:p>
                      <a:pPr marL="0" marR="0" algn="ctr">
                        <a:spcBef>
                          <a:spcPts val="0"/>
                        </a:spcBef>
                        <a:spcAft>
                          <a:spcPts val="0"/>
                        </a:spcAft>
                      </a:pPr>
                      <a:r>
                        <a:rPr lang="en-CA" sz="1600" dirty="0" smtClean="0">
                          <a:solidFill>
                            <a:schemeClr val="tx1"/>
                          </a:solidFill>
                          <a:effectLst/>
                          <a:latin typeface="Arial" panose="020B0604020202020204" pitchFamily="34" charset="0"/>
                          <a:cs typeface="Arial" panose="020B0604020202020204" pitchFamily="34" charset="0"/>
                        </a:rPr>
                        <a:t>Previous Standard (mg/L)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3">
                        <a:lumMod val="85000"/>
                      </a:schemeClr>
                    </a:solidFill>
                  </a:tcPr>
                </a:tc>
                <a:tc>
                  <a:txBody>
                    <a:bodyPr/>
                    <a:lstStyle/>
                    <a:p>
                      <a:pPr marL="0" marR="0" algn="ctr">
                        <a:spcBef>
                          <a:spcPts val="0"/>
                        </a:spcBef>
                        <a:spcAft>
                          <a:spcPts val="0"/>
                        </a:spcAft>
                      </a:pPr>
                      <a:r>
                        <a:rPr lang="en-CA" sz="1600" dirty="0" smtClean="0">
                          <a:solidFill>
                            <a:schemeClr val="tx1"/>
                          </a:solidFill>
                          <a:effectLst/>
                          <a:latin typeface="Arial" panose="020B0604020202020204" pitchFamily="34" charset="0"/>
                          <a:cs typeface="Arial" panose="020B0604020202020204" pitchFamily="34" charset="0"/>
                        </a:rPr>
                        <a:t>Original EBR Consultation 012-1594</a:t>
                      </a:r>
                    </a:p>
                    <a:p>
                      <a:pPr marL="0" marR="0" algn="ctr">
                        <a:spcBef>
                          <a:spcPts val="0"/>
                        </a:spcBef>
                        <a:spcAft>
                          <a:spcPts val="0"/>
                        </a:spcAft>
                      </a:pPr>
                      <a:r>
                        <a:rPr lang="en-CA" sz="1600" dirty="0" smtClean="0">
                          <a:solidFill>
                            <a:schemeClr val="tx1"/>
                          </a:solidFill>
                          <a:effectLst/>
                          <a:latin typeface="Arial" panose="020B0604020202020204" pitchFamily="34" charset="0"/>
                          <a:cs typeface="Arial" panose="020B0604020202020204" pitchFamily="34" charset="0"/>
                        </a:rPr>
                        <a:t> (mg/L)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solidFill>
                      <a:schemeClr val="accent3">
                        <a:lumMod val="85000"/>
                      </a:schemeClr>
                    </a:solidFill>
                  </a:tcPr>
                </a:tc>
                <a:tc>
                  <a:txBody>
                    <a:bodyPr/>
                    <a:lstStyle/>
                    <a:p>
                      <a:pPr marL="0" marR="0" algn="ctr">
                        <a:spcBef>
                          <a:spcPts val="0"/>
                        </a:spcBef>
                        <a:spcAft>
                          <a:spcPts val="0"/>
                        </a:spcAft>
                      </a:pPr>
                      <a:r>
                        <a:rPr lang="en-CA" sz="1600" dirty="0" smtClean="0">
                          <a:solidFill>
                            <a:schemeClr val="tx1"/>
                          </a:solidFill>
                          <a:effectLst/>
                          <a:latin typeface="Arial" panose="020B0604020202020204" pitchFamily="34" charset="0"/>
                          <a:ea typeface="Times New Roman"/>
                          <a:cs typeface="Arial" panose="020B0604020202020204" pitchFamily="34" charset="0"/>
                        </a:rPr>
                        <a:t>Consequence of Consultation</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nchor="ctr">
                    <a:solidFill>
                      <a:schemeClr val="accent3">
                        <a:lumMod val="85000"/>
                      </a:schemeClr>
                    </a:solidFill>
                  </a:tcPr>
                </a:tc>
              </a:tr>
              <a:tr h="467706">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Arsenic</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0.025 </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0.010</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Implementation</a:t>
                      </a:r>
                      <a:r>
                        <a:rPr lang="en-CA" sz="1400" baseline="0" dirty="0" smtClean="0">
                          <a:effectLst/>
                          <a:latin typeface="Arial" panose="020B0604020202020204" pitchFamily="34" charset="0"/>
                          <a:ea typeface="Times New Roman"/>
                          <a:cs typeface="Arial" panose="020B0604020202020204" pitchFamily="34" charset="0"/>
                        </a:rPr>
                        <a:t> date extended to January 1, 2018</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467706">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Benzene</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0.005 </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0.001</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Adopted</a:t>
                      </a:r>
                      <a:r>
                        <a:rPr lang="en-CA" sz="1400" baseline="0" dirty="0" smtClean="0">
                          <a:effectLst/>
                          <a:latin typeface="Arial" panose="020B0604020202020204" pitchFamily="34" charset="0"/>
                          <a:ea typeface="Times New Roman"/>
                          <a:cs typeface="Arial" panose="020B0604020202020204" pitchFamily="34" charset="0"/>
                        </a:rPr>
                        <a:t> as an ODWQS</a:t>
                      </a:r>
                    </a:p>
                    <a:p>
                      <a:pPr marL="0" marR="0" algn="l">
                        <a:spcBef>
                          <a:spcPts val="0"/>
                        </a:spcBef>
                        <a:spcAft>
                          <a:spcPts val="0"/>
                        </a:spcAft>
                      </a:pPr>
                      <a:r>
                        <a:rPr lang="en-CA" sz="1400" baseline="0" dirty="0" smtClean="0">
                          <a:effectLst/>
                          <a:latin typeface="Arial" panose="020B0604020202020204" pitchFamily="34" charset="0"/>
                          <a:ea typeface="Times New Roman"/>
                          <a:cs typeface="Arial" panose="020B0604020202020204" pitchFamily="34" charset="0"/>
                        </a:rPr>
                        <a:t>July1, 2016</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467706">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Carbon Tetrachloride</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cs typeface="Arial" panose="020B0604020202020204" pitchFamily="34" charset="0"/>
                        </a:rPr>
                        <a:t>0.005</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0.002</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Adopted</a:t>
                      </a:r>
                      <a:r>
                        <a:rPr lang="en-CA" sz="1400" baseline="0" dirty="0" smtClean="0">
                          <a:effectLst/>
                          <a:latin typeface="Arial" panose="020B0604020202020204" pitchFamily="34" charset="0"/>
                          <a:ea typeface="Times New Roman"/>
                          <a:cs typeface="Arial" panose="020B0604020202020204" pitchFamily="34" charset="0"/>
                        </a:rPr>
                        <a:t> as an ODWQS</a:t>
                      </a:r>
                    </a:p>
                    <a:p>
                      <a:pPr marL="0" marR="0" algn="l">
                        <a:spcBef>
                          <a:spcPts val="0"/>
                        </a:spcBef>
                        <a:spcAft>
                          <a:spcPts val="0"/>
                        </a:spcAft>
                      </a:pPr>
                      <a:r>
                        <a:rPr lang="en-CA" sz="1400" baseline="0" dirty="0" smtClean="0">
                          <a:effectLst/>
                          <a:latin typeface="Arial" panose="020B0604020202020204" pitchFamily="34" charset="0"/>
                          <a:ea typeface="Times New Roman"/>
                          <a:cs typeface="Arial" panose="020B0604020202020204" pitchFamily="34" charset="0"/>
                        </a:rPr>
                        <a:t>July1, 2016</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467706">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THMs</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0.100</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Maintain current standard of 0.100</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No Change</a:t>
                      </a:r>
                      <a:r>
                        <a:rPr lang="en-CA" sz="1400" baseline="0" dirty="0" smtClean="0">
                          <a:effectLst/>
                          <a:latin typeface="Arial" panose="020B0604020202020204" pitchFamily="34" charset="0"/>
                          <a:ea typeface="Times New Roman"/>
                          <a:cs typeface="Arial" panose="020B0604020202020204" pitchFamily="34" charset="0"/>
                        </a:rPr>
                        <a:t> but clarified calendar quarters and calculations</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291816">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Vinyl chloride</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cs typeface="Arial" panose="020B0604020202020204" pitchFamily="34" charset="0"/>
                        </a:rPr>
                        <a:t>0.002</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0.001 </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Adopted</a:t>
                      </a:r>
                      <a:r>
                        <a:rPr lang="en-CA" sz="1400" baseline="0" dirty="0" smtClean="0">
                          <a:effectLst/>
                          <a:latin typeface="Arial" panose="020B0604020202020204" pitchFamily="34" charset="0"/>
                          <a:ea typeface="Times New Roman"/>
                          <a:cs typeface="Arial" panose="020B0604020202020204" pitchFamily="34" charset="0"/>
                        </a:rPr>
                        <a:t> as an ODWQS</a:t>
                      </a:r>
                    </a:p>
                    <a:p>
                      <a:pPr marL="0" marR="0" algn="l">
                        <a:spcBef>
                          <a:spcPts val="0"/>
                        </a:spcBef>
                        <a:spcAft>
                          <a:spcPts val="0"/>
                        </a:spcAft>
                      </a:pPr>
                      <a:r>
                        <a:rPr lang="en-CA" sz="1400" baseline="0" dirty="0" smtClean="0">
                          <a:effectLst/>
                          <a:latin typeface="Arial" panose="020B0604020202020204" pitchFamily="34" charset="0"/>
                          <a:ea typeface="Times New Roman"/>
                          <a:cs typeface="Arial" panose="020B0604020202020204" pitchFamily="34" charset="0"/>
                        </a:rPr>
                        <a:t>July1, 2016</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467706">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Haloacetic Acids (HAAs)</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0.080</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Implementation date extended to January 1, 2020</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291816">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Chlorate/chlorite</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1/1</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Adopted</a:t>
                      </a:r>
                      <a:r>
                        <a:rPr lang="en-CA" sz="1400" baseline="0" dirty="0" smtClean="0">
                          <a:effectLst/>
                          <a:latin typeface="Arial" panose="020B0604020202020204" pitchFamily="34" charset="0"/>
                          <a:ea typeface="Times New Roman"/>
                          <a:cs typeface="Arial" panose="020B0604020202020204" pitchFamily="34" charset="0"/>
                        </a:rPr>
                        <a:t> as an ODWQS</a:t>
                      </a:r>
                    </a:p>
                    <a:p>
                      <a:pPr marL="0" marR="0" algn="l">
                        <a:spcBef>
                          <a:spcPts val="0"/>
                        </a:spcBef>
                        <a:spcAft>
                          <a:spcPts val="0"/>
                        </a:spcAft>
                      </a:pPr>
                      <a:r>
                        <a:rPr lang="en-CA" sz="1400" baseline="0" dirty="0" smtClean="0">
                          <a:effectLst/>
                          <a:latin typeface="Arial" panose="020B0604020202020204" pitchFamily="34" charset="0"/>
                          <a:ea typeface="Times New Roman"/>
                          <a:cs typeface="Arial" panose="020B0604020202020204" pitchFamily="34" charset="0"/>
                        </a:rPr>
                        <a:t>July1, 2016</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r h="483444">
                <a:tc>
                  <a:txBody>
                    <a:bodyPr/>
                    <a:lstStyle/>
                    <a:p>
                      <a:pPr marL="0" marR="0" algn="l">
                        <a:spcBef>
                          <a:spcPts val="0"/>
                        </a:spcBef>
                        <a:spcAft>
                          <a:spcPts val="0"/>
                        </a:spcAft>
                      </a:pPr>
                      <a:r>
                        <a:rPr lang="en-CA" sz="1400">
                          <a:effectLst/>
                          <a:latin typeface="Arial" panose="020B0604020202020204" pitchFamily="34" charset="0"/>
                          <a:cs typeface="Arial" panose="020B0604020202020204" pitchFamily="34" charset="0"/>
                        </a:rPr>
                        <a:t>2-methyl-4-chlorophenoxyacetic acid (MCPA)</a:t>
                      </a:r>
                      <a:endParaRPr lang="en-CA" sz="140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l">
                        <a:spcBef>
                          <a:spcPts val="0"/>
                        </a:spcBef>
                        <a:spcAft>
                          <a:spcPts val="0"/>
                        </a:spcAft>
                      </a:pPr>
                      <a:r>
                        <a:rPr lang="en-CA" sz="1400" dirty="0">
                          <a:effectLst/>
                          <a:latin typeface="Arial" panose="020B0604020202020204" pitchFamily="34" charset="0"/>
                          <a:cs typeface="Arial" panose="020B0604020202020204" pitchFamily="34" charset="0"/>
                        </a:rPr>
                        <a:t>0.1</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c>
                  <a:txBody>
                    <a:bodyPr/>
                    <a:lstStyle/>
                    <a:p>
                      <a:pPr marL="0" marR="0" algn="l">
                        <a:spcBef>
                          <a:spcPts val="0"/>
                        </a:spcBef>
                        <a:spcAft>
                          <a:spcPts val="0"/>
                        </a:spcAft>
                      </a:pPr>
                      <a:r>
                        <a:rPr lang="en-CA" sz="1400" dirty="0" smtClean="0">
                          <a:effectLst/>
                          <a:latin typeface="Arial" panose="020B0604020202020204" pitchFamily="34" charset="0"/>
                          <a:ea typeface="Times New Roman"/>
                          <a:cs typeface="Arial" panose="020B0604020202020204" pitchFamily="34" charset="0"/>
                        </a:rPr>
                        <a:t>Adopted</a:t>
                      </a:r>
                      <a:r>
                        <a:rPr lang="en-CA" sz="1400" baseline="0" dirty="0" smtClean="0">
                          <a:effectLst/>
                          <a:latin typeface="Arial" panose="020B0604020202020204" pitchFamily="34" charset="0"/>
                          <a:ea typeface="Times New Roman"/>
                          <a:cs typeface="Arial" panose="020B0604020202020204" pitchFamily="34" charset="0"/>
                        </a:rPr>
                        <a:t> as an ODWQS</a:t>
                      </a:r>
                    </a:p>
                    <a:p>
                      <a:pPr marL="0" marR="0" algn="l">
                        <a:spcBef>
                          <a:spcPts val="0"/>
                        </a:spcBef>
                        <a:spcAft>
                          <a:spcPts val="0"/>
                        </a:spcAft>
                      </a:pPr>
                      <a:r>
                        <a:rPr lang="en-CA" sz="1400" baseline="0" dirty="0" smtClean="0">
                          <a:effectLst/>
                          <a:latin typeface="Arial" panose="020B0604020202020204" pitchFamily="34" charset="0"/>
                          <a:ea typeface="Times New Roman"/>
                          <a:cs typeface="Arial" panose="020B0604020202020204" pitchFamily="34" charset="0"/>
                        </a:rPr>
                        <a:t>July1, 2016</a:t>
                      </a:r>
                      <a:endParaRPr lang="en-CA" sz="1400" dirty="0">
                        <a:effectLst/>
                        <a:latin typeface="Arial" panose="020B0604020202020204" pitchFamily="34" charset="0"/>
                        <a:ea typeface="Times New Roman"/>
                        <a:cs typeface="Arial" panose="020B0604020202020204" pitchFamily="34" charset="0"/>
                      </a:endParaRPr>
                    </a:p>
                  </a:txBody>
                  <a:tcPr marL="71946" marR="71946" marT="35977" marB="35977"/>
                </a:tc>
              </a:tr>
            </a:tbl>
          </a:graphicData>
        </a:graphic>
      </p:graphicFrame>
    </p:spTree>
    <p:extLst>
      <p:ext uri="{BB962C8B-B14F-4D97-AF65-F5344CB8AC3E}">
        <p14:creationId xmlns="" xmlns:p14="http://schemas.microsoft.com/office/powerpoint/2010/main" val="106617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Summary Table of EBR Consultations 012- 8244</a:t>
            </a:r>
          </a:p>
        </p:txBody>
      </p:sp>
      <p:sp>
        <p:nvSpPr>
          <p:cNvPr id="4" name="Slide Number Placeholder 3"/>
          <p:cNvSpPr>
            <a:spLocks noGrp="1"/>
          </p:cNvSpPr>
          <p:nvPr>
            <p:ph type="sldNum" sz="quarter" idx="10"/>
          </p:nvPr>
        </p:nvSpPr>
        <p:spPr/>
        <p:txBody>
          <a:bodyPr/>
          <a:lstStyle/>
          <a:p>
            <a:pPr>
              <a:defRPr/>
            </a:pPr>
            <a:fld id="{F3070E81-FCA2-4B47-89F5-01E7061899A1}" type="slidenum">
              <a:rPr lang="en-US" smtClean="0">
                <a:solidFill>
                  <a:srgbClr val="000000"/>
                </a:solidFill>
              </a:rPr>
              <a:pPr>
                <a:defRPr/>
              </a:pPr>
              <a:t>13</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3467061536"/>
              </p:ext>
            </p:extLst>
          </p:nvPr>
        </p:nvGraphicFramePr>
        <p:xfrm>
          <a:off x="457201" y="1557338"/>
          <a:ext cx="8229600" cy="4061332"/>
        </p:xfrm>
        <a:graphic>
          <a:graphicData uri="http://schemas.openxmlformats.org/drawingml/2006/table">
            <a:tbl>
              <a:tblPr firstRow="1" bandRow="1">
                <a:tableStyleId>{5C22544A-7EE6-4342-B048-85BDC9FD1C3A}</a:tableStyleId>
              </a:tblPr>
              <a:tblGrid>
                <a:gridCol w="2180635"/>
                <a:gridCol w="1181365"/>
                <a:gridCol w="2453390"/>
                <a:gridCol w="2414210"/>
              </a:tblGrid>
              <a:tr h="742531">
                <a:tc>
                  <a:txBody>
                    <a:bodyPr/>
                    <a:lstStyle/>
                    <a:p>
                      <a:pPr marL="0" marR="0" algn="ctr">
                        <a:spcBef>
                          <a:spcPts val="0"/>
                        </a:spcBef>
                        <a:spcAft>
                          <a:spcPts val="0"/>
                        </a:spcAft>
                      </a:pPr>
                      <a:r>
                        <a:rPr lang="en-CA" sz="1600" dirty="0">
                          <a:solidFill>
                            <a:schemeClr val="tx1"/>
                          </a:solidFill>
                          <a:effectLst/>
                          <a:latin typeface="Arial" panose="020B0604020202020204" pitchFamily="34" charset="0"/>
                          <a:cs typeface="Arial" panose="020B0604020202020204" pitchFamily="34" charset="0"/>
                        </a:rPr>
                        <a:t>Parameter </a:t>
                      </a:r>
                      <a:r>
                        <a:rPr lang="en-CA" sz="1600" dirty="0" smtClean="0">
                          <a:solidFill>
                            <a:schemeClr val="tx1"/>
                          </a:solidFill>
                          <a:effectLst/>
                          <a:latin typeface="Arial" panose="020B0604020202020204" pitchFamily="34" charset="0"/>
                          <a:cs typeface="Arial" panose="020B0604020202020204" pitchFamily="34" charset="0"/>
                        </a:rPr>
                        <a:t>(mg/L)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nchor="ctr">
                    <a:solidFill>
                      <a:schemeClr val="accent3">
                        <a:lumMod val="85000"/>
                      </a:schemeClr>
                    </a:solidFill>
                  </a:tcPr>
                </a:tc>
                <a:tc>
                  <a:txBody>
                    <a:bodyPr/>
                    <a:lstStyle/>
                    <a:p>
                      <a:pPr marL="0" marR="0" algn="ctr">
                        <a:spcBef>
                          <a:spcPts val="0"/>
                        </a:spcBef>
                        <a:spcAft>
                          <a:spcPts val="0"/>
                        </a:spcAft>
                      </a:pPr>
                      <a:r>
                        <a:rPr lang="en-CA" sz="1600" dirty="0">
                          <a:solidFill>
                            <a:schemeClr val="tx1"/>
                          </a:solidFill>
                          <a:effectLst/>
                          <a:latin typeface="Arial" panose="020B0604020202020204" pitchFamily="34" charset="0"/>
                          <a:cs typeface="Arial" panose="020B0604020202020204" pitchFamily="34" charset="0"/>
                        </a:rPr>
                        <a:t>Current </a:t>
                      </a:r>
                      <a:r>
                        <a:rPr lang="en-CA" sz="1600" dirty="0" smtClean="0">
                          <a:solidFill>
                            <a:schemeClr val="tx1"/>
                          </a:solidFill>
                          <a:effectLst/>
                          <a:latin typeface="Arial" panose="020B0604020202020204" pitchFamily="34" charset="0"/>
                          <a:cs typeface="Arial" panose="020B0604020202020204" pitchFamily="34" charset="0"/>
                        </a:rPr>
                        <a:t>Standard (mg/L)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3">
                        <a:lumMod val="85000"/>
                      </a:schemeClr>
                    </a:solidFill>
                  </a:tcPr>
                </a:tc>
                <a:tc>
                  <a:txBody>
                    <a:bodyPr/>
                    <a:lstStyle/>
                    <a:p>
                      <a:pPr marL="0" marR="0" algn="ctr">
                        <a:spcBef>
                          <a:spcPts val="0"/>
                        </a:spcBef>
                        <a:spcAft>
                          <a:spcPts val="0"/>
                        </a:spcAft>
                      </a:pPr>
                      <a:r>
                        <a:rPr lang="en-CA" sz="1600" dirty="0" smtClean="0">
                          <a:solidFill>
                            <a:schemeClr val="tx1"/>
                          </a:solidFill>
                          <a:effectLst/>
                          <a:latin typeface="Arial" panose="020B0604020202020204" pitchFamily="34" charset="0"/>
                          <a:cs typeface="Arial" panose="020B0604020202020204" pitchFamily="34" charset="0"/>
                        </a:rPr>
                        <a:t>EBR Consultation</a:t>
                      </a:r>
                    </a:p>
                    <a:p>
                      <a:pPr marL="0" marR="0" algn="ctr">
                        <a:spcBef>
                          <a:spcPts val="0"/>
                        </a:spcBef>
                        <a:spcAft>
                          <a:spcPts val="0"/>
                        </a:spcAft>
                      </a:pPr>
                      <a:r>
                        <a:rPr lang="en-CA" sz="1600" dirty="0" smtClean="0">
                          <a:solidFill>
                            <a:schemeClr val="tx1"/>
                          </a:solidFill>
                          <a:effectLst/>
                          <a:latin typeface="Arial" panose="020B0604020202020204" pitchFamily="34" charset="0"/>
                          <a:cs typeface="Arial" panose="020B0604020202020204" pitchFamily="34" charset="0"/>
                        </a:rPr>
                        <a:t> (mg/L)</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nchor="ctr">
                    <a:solidFill>
                      <a:schemeClr val="accent3">
                        <a:lumMod val="85000"/>
                      </a:schemeClr>
                    </a:solidFill>
                  </a:tcPr>
                </a:tc>
                <a:tc>
                  <a:txBody>
                    <a:bodyPr/>
                    <a:lstStyle/>
                    <a:p>
                      <a:pPr marL="0" marR="0" algn="ctr">
                        <a:spcBef>
                          <a:spcPts val="0"/>
                        </a:spcBef>
                        <a:spcAft>
                          <a:spcPts val="0"/>
                        </a:spcAft>
                      </a:pPr>
                      <a:r>
                        <a:rPr lang="en-CA" sz="1600" dirty="0" smtClean="0">
                          <a:solidFill>
                            <a:schemeClr val="tx1"/>
                          </a:solidFill>
                          <a:effectLst/>
                          <a:latin typeface="Arial" panose="020B0604020202020204" pitchFamily="34" charset="0"/>
                          <a:ea typeface="Times New Roman"/>
                          <a:cs typeface="Arial" panose="020B0604020202020204" pitchFamily="34" charset="0"/>
                        </a:rPr>
                        <a:t>Amendment</a:t>
                      </a:r>
                      <a:r>
                        <a:rPr lang="en-CA" sz="1600" baseline="0" dirty="0" smtClean="0">
                          <a:solidFill>
                            <a:schemeClr val="tx1"/>
                          </a:solidFill>
                          <a:effectLst/>
                          <a:latin typeface="Arial" panose="020B0604020202020204" pitchFamily="34" charset="0"/>
                          <a:ea typeface="Times New Roman"/>
                          <a:cs typeface="Arial" panose="020B0604020202020204" pitchFamily="34" charset="0"/>
                        </a:rPr>
                        <a:t> to O. Reg. 163/03 to adopt/revoke these parameters as ODWQS</a:t>
                      </a:r>
                      <a:endParaRPr lang="en-CA" sz="1600" dirty="0">
                        <a:solidFill>
                          <a:schemeClr val="tx1"/>
                        </a:solidFill>
                        <a:effectLst/>
                        <a:latin typeface="Arial" panose="020B0604020202020204" pitchFamily="34" charset="0"/>
                        <a:ea typeface="Times New Roman"/>
                        <a:cs typeface="Arial" panose="020B0604020202020204" pitchFamily="34" charset="0"/>
                      </a:endParaRPr>
                    </a:p>
                  </a:txBody>
                  <a:tcPr marL="71946" marR="71946" marT="35977" marB="35977" anchor="ctr">
                    <a:solidFill>
                      <a:schemeClr val="accent3">
                        <a:lumMod val="85000"/>
                      </a:schemeClr>
                    </a:solidFill>
                  </a:tcPr>
                </a:tc>
              </a:tr>
              <a:tr h="46770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Selenium</a:t>
                      </a:r>
                    </a:p>
                  </a:txBody>
                  <a:tcPr marL="43920" marR="43920" marT="0" marB="0" anchor="ctr" horzOverflow="overflow">
                    <a:solidFill>
                      <a:srgbClr val="E7F3F4"/>
                    </a:solidFill>
                  </a:tcPr>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0.01</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0.05</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p>
                  </a:txBody>
                  <a:tcPr marL="43920" marR="43920" marT="0" marB="0" anchor="ctr" horzOverflow="overflow"/>
                </a:tc>
              </a:tr>
              <a:tr h="46770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Nitrate + Nitrite</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10</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Revoke </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Revoked on July 1, 2017</a:t>
                      </a:r>
                    </a:p>
                  </a:txBody>
                  <a:tcPr marL="43920" marR="43920" marT="0" marB="0" anchor="ctr" horzOverflow="overflow"/>
                </a:tc>
              </a:tr>
              <a:tr h="46770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Tetrachloroethylene</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0.03</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0.01</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p>
                  </a:txBody>
                  <a:tcPr marL="43920" marR="43920" marT="0" marB="0" anchor="ctr" horzOverflow="overflow"/>
                </a:tc>
              </a:tr>
              <a:tr h="46770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Toluene</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NA</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0.06</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endPar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43920" marR="43920" marT="0" marB="0" anchor="ctr" horzOverflow="overflow"/>
                </a:tc>
              </a:tr>
              <a:tr h="29181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Ethylbenzene </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NA</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0.14</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endPar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43920" marR="43920" marT="0" marB="0" anchor="ctr" horzOverflow="overflow"/>
                </a:tc>
              </a:tr>
              <a:tr h="46770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Xylene</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NA</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0.09</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endPar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43920" marR="43920" marT="0" marB="0" anchor="ctr" horzOverflow="overflow"/>
                </a:tc>
              </a:tr>
              <a:tr h="291816">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Methyl-t-butyl ether</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NA</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NA</a:t>
                      </a:r>
                    </a:p>
                  </a:txBody>
                  <a:tcPr marL="43920" marR="43920" marT="0" marB="0" anchor="ctr" horzOverflow="overflow"/>
                </a:tc>
                <a:tc>
                  <a:txBody>
                    <a:bodyPr/>
                    <a:lstStyle/>
                    <a:p>
                      <a:pPr marL="1587" marR="0" lvl="0" indent="0" algn="l" defTabSz="449263" rtl="0" eaLnBrk="1" fontAlgn="base" latinLnBrk="0" hangingPunct="1">
                        <a:lnSpc>
                          <a:spcPct val="102000"/>
                        </a:lnSpc>
                        <a:spcBef>
                          <a:spcPct val="0"/>
                        </a:spcBef>
                        <a:spcAft>
                          <a:spcPct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CA" sz="1800" b="0" i="0" u="none" strike="noStrike" kern="1200"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July 1, 2017</a:t>
                      </a:r>
                    </a:p>
                  </a:txBody>
                  <a:tcPr marL="43920" marR="43920" marT="0" marB="0" anchor="ctr" horzOverflow="overflow"/>
                </a:tc>
              </a:tr>
            </a:tbl>
          </a:graphicData>
        </a:graphic>
      </p:graphicFrame>
    </p:spTree>
    <p:extLst>
      <p:ext uri="{BB962C8B-B14F-4D97-AF65-F5344CB8AC3E}">
        <p14:creationId xmlns="" xmlns:p14="http://schemas.microsoft.com/office/powerpoint/2010/main" val="156118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Removal of Legacy Pesticides</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EBR 012-4213</a:t>
            </a:r>
          </a:p>
        </p:txBody>
      </p:sp>
      <p:sp>
        <p:nvSpPr>
          <p:cNvPr id="4" name="Slide Number Placeholder 3"/>
          <p:cNvSpPr>
            <a:spLocks noGrp="1"/>
          </p:cNvSpPr>
          <p:nvPr>
            <p:ph type="sldNum" sz="quarter" idx="12"/>
          </p:nvPr>
        </p:nvSpPr>
        <p:spPr>
          <a:xfrm>
            <a:off x="1835150" y="6245225"/>
            <a:ext cx="2133600" cy="476250"/>
          </a:xfrm>
        </p:spPr>
        <p:txBody>
          <a:bodyPr/>
          <a:lstStyle/>
          <a:p>
            <a:pPr>
              <a:defRPr/>
            </a:pPr>
            <a:fld id="{9FB08A00-47EE-492A-AC73-E3A8850FE1BE}" type="slidenum">
              <a:rPr lang="en-US" smtClean="0"/>
              <a:pPr>
                <a:defRPr/>
              </a:pPr>
              <a:t>14</a:t>
            </a:fld>
            <a:endParaRPr lang="en-US"/>
          </a:p>
        </p:txBody>
      </p:sp>
      <p:sp>
        <p:nvSpPr>
          <p:cNvPr id="6" name="Rectangle 5"/>
          <p:cNvSpPr txBox="1">
            <a:spLocks noChangeArrowheads="1"/>
          </p:cNvSpPr>
          <p:nvPr/>
        </p:nvSpPr>
        <p:spPr bwMode="auto">
          <a:xfrm>
            <a:off x="457200" y="1524001"/>
            <a:ext cx="8229599" cy="28194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SzPct val="75000"/>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SzPct val="75000"/>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SzPct val="75000"/>
              <a:buFont typeface="Arial" charset="0"/>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SzPct val="75000"/>
              <a:buChar char="o"/>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200">
                <a:solidFill>
                  <a:schemeClr val="tx1"/>
                </a:solidFill>
                <a:latin typeface="+mn-lt"/>
                <a:ea typeface="+mn-ea"/>
                <a:cs typeface="ＭＳ Ｐゴシック"/>
              </a:defRPr>
            </a:lvl5pPr>
            <a:lvl6pPr marL="2514600" indent="-228600" algn="l" rtl="0" eaLnBrk="0" fontAlgn="base" hangingPunct="0">
              <a:spcBef>
                <a:spcPct val="20000"/>
              </a:spcBef>
              <a:spcAft>
                <a:spcPct val="0"/>
              </a:spcAft>
              <a:buChar char="»"/>
              <a:defRPr sz="1200">
                <a:solidFill>
                  <a:schemeClr val="tx1"/>
                </a:solidFill>
                <a:latin typeface="+mn-lt"/>
                <a:ea typeface="+mn-ea"/>
              </a:defRPr>
            </a:lvl6pPr>
            <a:lvl7pPr marL="2971800" indent="-228600" algn="l" rtl="0" eaLnBrk="0" fontAlgn="base" hangingPunct="0">
              <a:spcBef>
                <a:spcPct val="20000"/>
              </a:spcBef>
              <a:spcAft>
                <a:spcPct val="0"/>
              </a:spcAft>
              <a:buChar char="»"/>
              <a:defRPr sz="1200">
                <a:solidFill>
                  <a:schemeClr val="tx1"/>
                </a:solidFill>
                <a:latin typeface="+mn-lt"/>
                <a:ea typeface="+mn-ea"/>
              </a:defRPr>
            </a:lvl7pPr>
            <a:lvl8pPr marL="3429000" indent="-228600" algn="l" rtl="0" eaLnBrk="0" fontAlgn="base" hangingPunct="0">
              <a:spcBef>
                <a:spcPct val="20000"/>
              </a:spcBef>
              <a:spcAft>
                <a:spcPct val="0"/>
              </a:spcAft>
              <a:buChar char="»"/>
              <a:defRPr sz="1200">
                <a:solidFill>
                  <a:schemeClr val="tx1"/>
                </a:solidFill>
                <a:latin typeface="+mn-lt"/>
                <a:ea typeface="+mn-ea"/>
              </a:defRPr>
            </a:lvl8pPr>
            <a:lvl9pPr marL="3886200" indent="-228600" algn="l" rtl="0" eaLnBrk="0" fontAlgn="base" hangingPunct="0">
              <a:spcBef>
                <a:spcPct val="20000"/>
              </a:spcBef>
              <a:spcAft>
                <a:spcPct val="0"/>
              </a:spcAft>
              <a:buChar char="»"/>
              <a:defRPr sz="1200">
                <a:solidFill>
                  <a:schemeClr val="tx1"/>
                </a:solidFill>
                <a:latin typeface="+mn-lt"/>
                <a:ea typeface="+mn-ea"/>
              </a:defRPr>
            </a:lvl9pPr>
          </a:lstStyle>
          <a:p>
            <a:pPr>
              <a:spcBef>
                <a:spcPts val="0"/>
              </a:spcBef>
              <a:defRPr/>
            </a:pPr>
            <a:r>
              <a:rPr lang="en-CA" sz="2200" kern="0" dirty="0" smtClean="0">
                <a:solidFill>
                  <a:srgbClr val="000000"/>
                </a:solidFill>
                <a:latin typeface="Arial" panose="020B0604020202020204" pitchFamily="34" charset="0"/>
                <a:cs typeface="Arial" panose="020B0604020202020204" pitchFamily="34" charset="0"/>
              </a:rPr>
              <a:t>To reduce burden it was proposed that thirteen (13) ‘legacy’ pesticides be removed from regulations (O. Reg. 169/03 &amp; O. Reg. 170/03) because no longer in commercial use and have not been detected in drinking water samples for &gt;10 years. </a:t>
            </a:r>
          </a:p>
          <a:p>
            <a:pPr>
              <a:spcBef>
                <a:spcPts val="0"/>
              </a:spcBef>
              <a:defRPr/>
            </a:pPr>
            <a:r>
              <a:rPr lang="en-CA" sz="2200" kern="0" dirty="0" smtClean="0">
                <a:solidFill>
                  <a:srgbClr val="000000"/>
                </a:solidFill>
                <a:latin typeface="Arial" panose="020B0604020202020204" pitchFamily="34" charset="0"/>
                <a:cs typeface="Arial" panose="020B0604020202020204" pitchFamily="34" charset="0"/>
              </a:rPr>
              <a:t>Revoked on July 1, 2016 and also de-listed from the federal guidelines.</a:t>
            </a:r>
            <a:endParaRPr lang="en-CA" sz="2200" kern="0" dirty="0">
              <a:solidFill>
                <a:srgbClr val="000000"/>
              </a:solidFill>
              <a:latin typeface="Arial" panose="020B0604020202020204" pitchFamily="34" charset="0"/>
              <a:cs typeface="Arial" panose="020B0604020202020204" pitchFamily="34" charset="0"/>
            </a:endParaRPr>
          </a:p>
          <a:p>
            <a:pPr>
              <a:defRPr/>
            </a:pPr>
            <a:r>
              <a:rPr lang="en-CA" sz="2200" kern="0" dirty="0" smtClean="0">
                <a:solidFill>
                  <a:srgbClr val="000000"/>
                </a:solidFill>
                <a:latin typeface="Arial" panose="020B0604020202020204" pitchFamily="34" charset="0"/>
                <a:cs typeface="Arial" panose="020B0604020202020204" pitchFamily="34" charset="0"/>
              </a:rPr>
              <a:t>These ‘legacy’ pesticides would continue to be monitored as part of pesticide scans by the ministry</a:t>
            </a:r>
            <a:r>
              <a:rPr lang="en-CA" sz="1300" kern="0" dirty="0" smtClean="0">
                <a:solidFill>
                  <a:srgbClr val="000000"/>
                </a:solidFill>
                <a:latin typeface="Arial" panose="020B0604020202020204" pitchFamily="34" charset="0"/>
                <a:cs typeface="Arial" panose="020B0604020202020204" pitchFamily="34" charset="0"/>
              </a:rPr>
              <a:t> </a:t>
            </a:r>
          </a:p>
          <a:p>
            <a:pPr marL="0" indent="0">
              <a:buFontTx/>
              <a:buNone/>
              <a:defRPr/>
            </a:pPr>
            <a:r>
              <a:rPr lang="en-CA" sz="1600" kern="0" dirty="0" smtClean="0">
                <a:solidFill>
                  <a:srgbClr val="000000"/>
                </a:solidFill>
                <a:latin typeface="Arial" panose="020B0604020202020204" pitchFamily="34" charset="0"/>
                <a:cs typeface="Arial" panose="020B0604020202020204" pitchFamily="34" charset="0"/>
              </a:rPr>
              <a:t/>
            </a:r>
            <a:br>
              <a:rPr lang="en-CA" sz="1600" kern="0" dirty="0" smtClean="0">
                <a:solidFill>
                  <a:srgbClr val="000000"/>
                </a:solidFill>
                <a:latin typeface="Arial" panose="020B0604020202020204" pitchFamily="34" charset="0"/>
                <a:cs typeface="Arial" panose="020B0604020202020204" pitchFamily="34" charset="0"/>
              </a:rPr>
            </a:br>
            <a:endParaRPr lang="en-CA" sz="1600" kern="0" dirty="0" smtClean="0">
              <a:solidFill>
                <a:srgbClr val="000000"/>
              </a:solidFill>
              <a:latin typeface="Arial" panose="020B0604020202020204" pitchFamily="34" charset="0"/>
              <a:cs typeface="Arial" panose="020B0604020202020204" pitchFamily="34" charset="0"/>
            </a:endParaRPr>
          </a:p>
          <a:p>
            <a:pPr marL="0" indent="0">
              <a:buFontTx/>
              <a:buNone/>
              <a:defRPr/>
            </a:pPr>
            <a:endParaRPr lang="en-CA" sz="800" kern="0"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723899" y="4343401"/>
            <a:ext cx="7696200" cy="1815882"/>
          </a:xfrm>
          <a:prstGeom prst="rect">
            <a:avLst/>
          </a:prstGeom>
          <a:solidFill>
            <a:srgbClr val="EAF5F6"/>
          </a:solidFill>
        </p:spPr>
        <p:txBody>
          <a:bodyPr wrap="square">
            <a:spAutoFit/>
          </a:bodyPr>
          <a:lstStyle/>
          <a:p>
            <a:pPr marL="342900" indent="-342900">
              <a:buAutoNum type="arabicPeriod"/>
              <a:defRPr/>
            </a:pPr>
            <a:r>
              <a:rPr lang="en-CA" sz="1400" kern="0" dirty="0" err="1" smtClean="0">
                <a:solidFill>
                  <a:srgbClr val="000000"/>
                </a:solidFill>
                <a:latin typeface="Arial" panose="020B0604020202020204" pitchFamily="34" charset="0"/>
                <a:cs typeface="Arial" panose="020B0604020202020204" pitchFamily="34" charset="0"/>
              </a:rPr>
              <a:t>Aldicarb</a:t>
            </a:r>
            <a:r>
              <a:rPr lang="en-CA" sz="1400" kern="0" dirty="0" smtClean="0">
                <a:solidFill>
                  <a:srgbClr val="000000"/>
                </a:solidFill>
                <a:latin typeface="Arial" panose="020B0604020202020204" pitchFamily="34" charset="0"/>
                <a:cs typeface="Arial" panose="020B0604020202020204" pitchFamily="34" charset="0"/>
              </a:rPr>
              <a:t> </a:t>
            </a:r>
            <a:r>
              <a:rPr lang="en-CA" sz="1400" kern="0" dirty="0">
                <a:solidFill>
                  <a:srgbClr val="000000"/>
                </a:solidFill>
                <a:latin typeface="Arial" panose="020B0604020202020204" pitchFamily="34" charset="0"/>
                <a:cs typeface="Arial" panose="020B0604020202020204" pitchFamily="34" charset="0"/>
              </a:rPr>
              <a:t>			 9.   </a:t>
            </a:r>
            <a:r>
              <a:rPr lang="en-CA" sz="1400" kern="0" dirty="0" err="1">
                <a:solidFill>
                  <a:srgbClr val="000000"/>
                </a:solidFill>
                <a:latin typeface="Arial" panose="020B0604020202020204" pitchFamily="34" charset="0"/>
                <a:cs typeface="Arial" panose="020B0604020202020204" pitchFamily="34" charset="0"/>
              </a:rPr>
              <a:t>Lindane</a:t>
            </a:r>
            <a:r>
              <a:rPr lang="en-CA" sz="1400" kern="0" dirty="0">
                <a:solidFill>
                  <a:srgbClr val="000000"/>
                </a:solidFill>
                <a:latin typeface="Arial" panose="020B0604020202020204" pitchFamily="34" charset="0"/>
                <a:cs typeface="Arial" panose="020B0604020202020204" pitchFamily="34" charset="0"/>
              </a:rPr>
              <a:t> (Total) </a:t>
            </a:r>
            <a:endParaRPr lang="en-CA" sz="1400" kern="0" dirty="0" smtClean="0">
              <a:solidFill>
                <a:srgbClr val="000000"/>
              </a:solidFill>
              <a:latin typeface="Arial" panose="020B0604020202020204" pitchFamily="34" charset="0"/>
              <a:cs typeface="Arial" panose="020B0604020202020204" pitchFamily="34" charset="0"/>
            </a:endParaRPr>
          </a:p>
          <a:p>
            <a:pPr>
              <a:defRPr/>
            </a:pPr>
            <a:r>
              <a:rPr lang="en-CA" sz="1400" kern="0" dirty="0" smtClean="0">
                <a:solidFill>
                  <a:srgbClr val="000000"/>
                </a:solidFill>
                <a:latin typeface="Arial" panose="020B0604020202020204" pitchFamily="34" charset="0"/>
                <a:cs typeface="Arial" panose="020B0604020202020204" pitchFamily="34" charset="0"/>
              </a:rPr>
              <a:t>2</a:t>
            </a:r>
            <a:r>
              <a:rPr lang="en-CA" sz="1400" kern="0" dirty="0">
                <a:solidFill>
                  <a:srgbClr val="000000"/>
                </a:solidFill>
                <a:latin typeface="Arial" panose="020B0604020202020204" pitchFamily="34" charset="0"/>
                <a:cs typeface="Arial" panose="020B0604020202020204" pitchFamily="34" charset="0"/>
              </a:rPr>
              <a:t>.   Aldrin + </a:t>
            </a:r>
            <a:r>
              <a:rPr lang="en-CA" sz="1400" kern="0" dirty="0" err="1">
                <a:solidFill>
                  <a:srgbClr val="000000"/>
                </a:solidFill>
                <a:latin typeface="Arial" panose="020B0604020202020204" pitchFamily="34" charset="0"/>
                <a:cs typeface="Arial" panose="020B0604020202020204" pitchFamily="34" charset="0"/>
              </a:rPr>
              <a:t>Dieldrin</a:t>
            </a:r>
            <a:r>
              <a:rPr lang="en-CA" sz="1400" kern="0" dirty="0">
                <a:solidFill>
                  <a:srgbClr val="000000"/>
                </a:solidFill>
                <a:latin typeface="Arial" panose="020B0604020202020204" pitchFamily="34" charset="0"/>
                <a:cs typeface="Arial" panose="020B0604020202020204" pitchFamily="34" charset="0"/>
              </a:rPr>
              <a:t> 		</a:t>
            </a:r>
            <a:r>
              <a:rPr lang="en-CA" sz="1400" kern="0" dirty="0" smtClean="0">
                <a:solidFill>
                  <a:srgbClr val="000000"/>
                </a:solidFill>
                <a:latin typeface="Arial" panose="020B0604020202020204" pitchFamily="34" charset="0"/>
                <a:cs typeface="Arial" panose="020B0604020202020204" pitchFamily="34" charset="0"/>
              </a:rPr>
              <a:t>	10</a:t>
            </a:r>
            <a:r>
              <a:rPr lang="en-CA" sz="1400" kern="0" dirty="0">
                <a:solidFill>
                  <a:srgbClr val="000000"/>
                </a:solidFill>
                <a:latin typeface="Arial" panose="020B0604020202020204" pitchFamily="34" charset="0"/>
                <a:cs typeface="Arial" panose="020B0604020202020204" pitchFamily="34" charset="0"/>
              </a:rPr>
              <a:t>.  </a:t>
            </a:r>
            <a:r>
              <a:rPr lang="en-CA" sz="1400" kern="0" dirty="0" err="1">
                <a:solidFill>
                  <a:srgbClr val="000000"/>
                </a:solidFill>
                <a:latin typeface="Arial" panose="020B0604020202020204" pitchFamily="34" charset="0"/>
                <a:cs typeface="Arial" panose="020B0604020202020204" pitchFamily="34" charset="0"/>
              </a:rPr>
              <a:t>Methoxychlor</a:t>
            </a:r>
            <a:r>
              <a:rPr lang="en-CA" sz="1400" kern="0" dirty="0">
                <a:solidFill>
                  <a:srgbClr val="000000"/>
                </a:solidFill>
                <a:latin typeface="Arial" panose="020B0604020202020204" pitchFamily="34" charset="0"/>
                <a:cs typeface="Arial" panose="020B0604020202020204" pitchFamily="34" charset="0"/>
              </a:rPr>
              <a:t>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3.   </a:t>
            </a:r>
            <a:r>
              <a:rPr lang="en-CA" sz="1400" kern="0" dirty="0" err="1">
                <a:solidFill>
                  <a:srgbClr val="000000"/>
                </a:solidFill>
                <a:latin typeface="Arial" panose="020B0604020202020204" pitchFamily="34" charset="0"/>
                <a:cs typeface="Arial" panose="020B0604020202020204" pitchFamily="34" charset="0"/>
              </a:rPr>
              <a:t>Bendiocarb</a:t>
            </a:r>
            <a:r>
              <a:rPr lang="en-CA" sz="1400" kern="0" dirty="0">
                <a:solidFill>
                  <a:srgbClr val="000000"/>
                </a:solidFill>
                <a:latin typeface="Arial" panose="020B0604020202020204" pitchFamily="34" charset="0"/>
                <a:cs typeface="Arial" panose="020B0604020202020204" pitchFamily="34" charset="0"/>
              </a:rPr>
              <a:t> 			11.  Parathion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4.   Chlordane (Total) 		</a:t>
            </a:r>
            <a:r>
              <a:rPr lang="en-CA" sz="1400" kern="0" dirty="0" smtClean="0">
                <a:solidFill>
                  <a:srgbClr val="000000"/>
                </a:solidFill>
                <a:latin typeface="Arial" panose="020B0604020202020204" pitchFamily="34" charset="0"/>
                <a:cs typeface="Arial" panose="020B0604020202020204" pitchFamily="34" charset="0"/>
              </a:rPr>
              <a:t>	12</a:t>
            </a:r>
            <a:r>
              <a:rPr lang="en-CA" sz="1400" kern="0" dirty="0">
                <a:solidFill>
                  <a:srgbClr val="000000"/>
                </a:solidFill>
                <a:latin typeface="Arial" panose="020B0604020202020204" pitchFamily="34" charset="0"/>
                <a:cs typeface="Arial" panose="020B0604020202020204" pitchFamily="34" charset="0"/>
              </a:rPr>
              <a:t>.  </a:t>
            </a:r>
            <a:r>
              <a:rPr lang="en-CA" sz="1400" kern="0" dirty="0" err="1">
                <a:solidFill>
                  <a:srgbClr val="000000"/>
                </a:solidFill>
                <a:latin typeface="Arial" panose="020B0604020202020204" pitchFamily="34" charset="0"/>
                <a:cs typeface="Arial" panose="020B0604020202020204" pitchFamily="34" charset="0"/>
              </a:rPr>
              <a:t>Temephos</a:t>
            </a:r>
            <a:r>
              <a:rPr lang="en-CA" sz="1400" kern="0" dirty="0">
                <a:solidFill>
                  <a:srgbClr val="000000"/>
                </a:solidFill>
                <a:latin typeface="Arial" panose="020B0604020202020204" pitchFamily="34" charset="0"/>
                <a:cs typeface="Arial" panose="020B0604020202020204" pitchFamily="34" charset="0"/>
              </a:rPr>
              <a:t>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5.   </a:t>
            </a:r>
            <a:r>
              <a:rPr lang="en-CA" sz="1400" kern="0" dirty="0" err="1">
                <a:solidFill>
                  <a:srgbClr val="000000"/>
                </a:solidFill>
                <a:latin typeface="Arial" panose="020B0604020202020204" pitchFamily="34" charset="0"/>
                <a:cs typeface="Arial" panose="020B0604020202020204" pitchFamily="34" charset="0"/>
              </a:rPr>
              <a:t>Cyanazine</a:t>
            </a:r>
            <a:r>
              <a:rPr lang="en-CA" sz="1400" kern="0" dirty="0">
                <a:solidFill>
                  <a:srgbClr val="000000"/>
                </a:solidFill>
                <a:latin typeface="Arial" panose="020B0604020202020204" pitchFamily="34" charset="0"/>
                <a:cs typeface="Arial" panose="020B0604020202020204" pitchFamily="34" charset="0"/>
              </a:rPr>
              <a:t> 			13.  2,4,5-Trichlorophenoxy acetic acid (2,4,5-T)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6.   Dichlorodiphenyltrichloroethane (DDT) + </a:t>
            </a:r>
            <a:r>
              <a:rPr lang="en-CA" sz="1400" kern="0" dirty="0" smtClean="0">
                <a:solidFill>
                  <a:srgbClr val="000000"/>
                </a:solidFill>
                <a:latin typeface="Arial" panose="020B0604020202020204" pitchFamily="34" charset="0"/>
                <a:cs typeface="Arial" panose="020B0604020202020204" pitchFamily="34" charset="0"/>
              </a:rPr>
              <a:t>metabolites</a:t>
            </a:r>
            <a:r>
              <a:rPr lang="en-CA" sz="1400" kern="0" dirty="0">
                <a:solidFill>
                  <a:srgbClr val="000000"/>
                </a:solidFill>
                <a:latin typeface="Arial" panose="020B0604020202020204" pitchFamily="34" charset="0"/>
                <a:cs typeface="Arial" panose="020B0604020202020204" pitchFamily="34" charset="0"/>
              </a:rPr>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7.   </a:t>
            </a:r>
            <a:r>
              <a:rPr lang="en-CA" sz="1400" kern="0" dirty="0" err="1">
                <a:solidFill>
                  <a:srgbClr val="000000"/>
                </a:solidFill>
                <a:latin typeface="Arial" panose="020B0604020202020204" pitchFamily="34" charset="0"/>
                <a:cs typeface="Arial" panose="020B0604020202020204" pitchFamily="34" charset="0"/>
              </a:rPr>
              <a:t>Dinoseb</a:t>
            </a:r>
            <a:r>
              <a:rPr lang="en-CA" sz="1400" kern="0" dirty="0">
                <a:solidFill>
                  <a:srgbClr val="000000"/>
                </a:solidFill>
                <a:latin typeface="Arial" panose="020B0604020202020204" pitchFamily="34" charset="0"/>
                <a:cs typeface="Arial" panose="020B0604020202020204" pitchFamily="34" charset="0"/>
              </a:rPr>
              <a:t/>
            </a:r>
            <a:br>
              <a:rPr lang="en-CA" sz="1400" kern="0" dirty="0">
                <a:solidFill>
                  <a:srgbClr val="000000"/>
                </a:solidFill>
                <a:latin typeface="Arial" panose="020B0604020202020204" pitchFamily="34" charset="0"/>
                <a:cs typeface="Arial" panose="020B0604020202020204" pitchFamily="34" charset="0"/>
              </a:rPr>
            </a:br>
            <a:r>
              <a:rPr lang="en-CA" sz="1400" kern="0" dirty="0">
                <a:solidFill>
                  <a:srgbClr val="000000"/>
                </a:solidFill>
                <a:latin typeface="Arial" panose="020B0604020202020204" pitchFamily="34" charset="0"/>
                <a:cs typeface="Arial" panose="020B0604020202020204" pitchFamily="34" charset="0"/>
              </a:rPr>
              <a:t>8.   Heptachlor + Heptachlor Epoxide </a:t>
            </a:r>
          </a:p>
        </p:txBody>
      </p:sp>
    </p:spTree>
    <p:extLst>
      <p:ext uri="{BB962C8B-B14F-4D97-AF65-F5344CB8AC3E}">
        <p14:creationId xmlns="" xmlns:p14="http://schemas.microsoft.com/office/powerpoint/2010/main" val="52488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Pesticides without Standards</a:t>
            </a:r>
          </a:p>
        </p:txBody>
      </p:sp>
      <p:sp>
        <p:nvSpPr>
          <p:cNvPr id="35843" name="Content Placeholder 2"/>
          <p:cNvSpPr>
            <a:spLocks noGrp="1"/>
          </p:cNvSpPr>
          <p:nvPr>
            <p:ph idx="1"/>
          </p:nvPr>
        </p:nvSpPr>
        <p:spPr>
          <a:xfrm>
            <a:off x="457200" y="1628775"/>
            <a:ext cx="8229600" cy="3844925"/>
          </a:xfrm>
        </p:spPr>
        <p:txBody>
          <a:bodyPr/>
          <a:lstStyle/>
          <a:p>
            <a:pPr marL="355600" lvl="1" indent="-355600">
              <a:spcBef>
                <a:spcPts val="1800"/>
              </a:spcBef>
              <a:tabLst>
                <a:tab pos="355600" algn="l"/>
              </a:tabLst>
            </a:pPr>
            <a:r>
              <a:rPr lang="en-CA" altLang="en-US" dirty="0" smtClean="0">
                <a:latin typeface="Arial" panose="020B0604020202020204" pitchFamily="34" charset="0"/>
                <a:cs typeface="Arial" panose="020B0604020202020204" pitchFamily="34" charset="0"/>
              </a:rPr>
              <a:t>Historically, the detection of pesticides without standards in drinking water would result in an Adverse Water Quality Incident (AWQI).</a:t>
            </a:r>
          </a:p>
          <a:p>
            <a:pPr marL="355600" lvl="1" indent="-355600">
              <a:spcBef>
                <a:spcPts val="1800"/>
              </a:spcBef>
              <a:tabLst>
                <a:tab pos="355600" algn="l"/>
              </a:tabLst>
            </a:pPr>
            <a:r>
              <a:rPr lang="en-CA" altLang="en-US" dirty="0" smtClean="0">
                <a:latin typeface="Arial" panose="020B0604020202020204" pitchFamily="34" charset="0"/>
                <a:cs typeface="Arial" panose="020B0604020202020204" pitchFamily="34" charset="0"/>
              </a:rPr>
              <a:t>As of July 1, 2017, the detection of these pesticides (i.e. without an ODWQS) will only result in an AWQI if the detected level is above 100 ng/L.</a:t>
            </a:r>
          </a:p>
          <a:p>
            <a:pPr marL="355600" lvl="1" indent="-355600">
              <a:spcBef>
                <a:spcPts val="1800"/>
              </a:spcBef>
              <a:tabLst>
                <a:tab pos="355600" algn="l"/>
              </a:tabLst>
            </a:pPr>
            <a:r>
              <a:rPr lang="en-CA" altLang="en-US" dirty="0" smtClean="0">
                <a:latin typeface="Arial" panose="020B0604020202020204" pitchFamily="34" charset="0"/>
                <a:cs typeface="Arial" panose="020B0604020202020204" pitchFamily="34" charset="0"/>
              </a:rPr>
              <a:t>However, the result (pesticide, level detected) is still uploaded to the ministry so we can assess if a standard is required.</a:t>
            </a:r>
            <a:endParaRPr lang="en-US" altLang="en-US" sz="4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835150" y="6245225"/>
            <a:ext cx="2133600" cy="476250"/>
          </a:xfrm>
        </p:spPr>
        <p:txBody>
          <a:bodyPr/>
          <a:lstStyle/>
          <a:p>
            <a:pPr>
              <a:defRPr/>
            </a:pPr>
            <a:fld id="{0DA509E2-A375-489A-A217-FCC6105010E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Aesthetic Objectives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105776276"/>
              </p:ext>
            </p:extLst>
          </p:nvPr>
        </p:nvGraphicFramePr>
        <p:xfrm>
          <a:off x="457200" y="1905001"/>
          <a:ext cx="8458200" cy="3312556"/>
        </p:xfrm>
        <a:graphic>
          <a:graphicData uri="http://schemas.openxmlformats.org/drawingml/2006/table">
            <a:tbl>
              <a:tblPr firstRow="1" firstCol="1" bandRow="1"/>
              <a:tblGrid>
                <a:gridCol w="2036234"/>
                <a:gridCol w="1523251"/>
                <a:gridCol w="1469715"/>
                <a:gridCol w="1371600"/>
                <a:gridCol w="2057400"/>
              </a:tblGrid>
              <a:tr h="840478">
                <a:tc>
                  <a:txBody>
                    <a:bodyPr/>
                    <a:lstStyle/>
                    <a:p>
                      <a:pPr marL="0" marR="0" algn="ctr" defTabSz="914400" rtl="0" eaLnBrk="1" latinLnBrk="0" hangingPunct="1">
                        <a:spcBef>
                          <a:spcPts val="0"/>
                        </a:spcBef>
                        <a:spcAft>
                          <a:spcPts val="0"/>
                        </a:spcAft>
                      </a:pPr>
                      <a:r>
                        <a:rPr lang="en-CA" sz="2400" b="1" kern="1200" dirty="0">
                          <a:solidFill>
                            <a:schemeClr val="tx1"/>
                          </a:solidFill>
                          <a:effectLst/>
                          <a:latin typeface="Arial" panose="020B0604020202020204" pitchFamily="34" charset="0"/>
                          <a:ea typeface="+mn-ea"/>
                          <a:cs typeface="Arial" panose="020B0604020202020204" pitchFamily="34" charset="0"/>
                        </a:rPr>
                        <a:t>CHEMICAL</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2000"/>
                        </a:lnSpc>
                        <a:spcBef>
                          <a:spcPts val="0"/>
                        </a:spcBef>
                        <a:spcAft>
                          <a:spcPts val="0"/>
                        </a:spcAft>
                        <a:buClr>
                          <a:srgbClr val="000000"/>
                        </a:buClr>
                        <a:buSzPct val="100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sz="2400" b="1" kern="1200" dirty="0">
                          <a:solidFill>
                            <a:schemeClr val="tx1"/>
                          </a:solidFill>
                          <a:effectLst/>
                          <a:latin typeface="Arial" panose="020B0604020202020204" pitchFamily="34" charset="0"/>
                          <a:ea typeface="+mn-ea"/>
                          <a:cs typeface="Arial" panose="020B0604020202020204" pitchFamily="34" charset="0"/>
                        </a:rPr>
                        <a:t>NEW </a:t>
                      </a:r>
                      <a:r>
                        <a:rPr lang="en-CA" sz="2400" b="1" kern="1200" dirty="0" smtClean="0">
                          <a:solidFill>
                            <a:schemeClr val="tx1"/>
                          </a:solidFill>
                          <a:effectLst/>
                          <a:latin typeface="Arial" panose="020B0604020202020204" pitchFamily="34" charset="0"/>
                          <a:ea typeface="+mn-ea"/>
                          <a:cs typeface="Arial" panose="020B0604020202020204" pitchFamily="34" charset="0"/>
                        </a:rPr>
                        <a:t>AO </a:t>
                      </a:r>
                      <a:r>
                        <a:rPr lang="en-CA" sz="2400" b="1" kern="1200" dirty="0">
                          <a:solidFill>
                            <a:schemeClr val="tx1"/>
                          </a:solidFill>
                          <a:effectLst/>
                          <a:latin typeface="Arial" panose="020B0604020202020204" pitchFamily="34" charset="0"/>
                          <a:ea typeface="+mn-ea"/>
                          <a:cs typeface="Arial" panose="020B0604020202020204" pitchFamily="34" charset="0"/>
                        </a:rPr>
                        <a:t>(mg/L)</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spcBef>
                          <a:spcPts val="0"/>
                        </a:spcBef>
                        <a:spcAft>
                          <a:spcPts val="0"/>
                        </a:spcAft>
                      </a:pPr>
                      <a:r>
                        <a:rPr lang="en-CA" sz="2400" b="1" kern="1200" dirty="0">
                          <a:solidFill>
                            <a:schemeClr val="tx1"/>
                          </a:solidFill>
                          <a:effectLst/>
                          <a:latin typeface="Arial" panose="020B0604020202020204" pitchFamily="34" charset="0"/>
                          <a:ea typeface="+mn-ea"/>
                          <a:cs typeface="Arial" panose="020B0604020202020204" pitchFamily="34" charset="0"/>
                        </a:rPr>
                        <a:t>OLD </a:t>
                      </a:r>
                      <a:r>
                        <a:rPr lang="en-CA" sz="2400" b="1" kern="1200" dirty="0" smtClean="0">
                          <a:solidFill>
                            <a:schemeClr val="tx1"/>
                          </a:solidFill>
                          <a:effectLst/>
                          <a:latin typeface="Arial" panose="020B0604020202020204" pitchFamily="34" charset="0"/>
                          <a:ea typeface="+mn-ea"/>
                          <a:cs typeface="Arial" panose="020B0604020202020204" pitchFamily="34" charset="0"/>
                        </a:rPr>
                        <a:t>AO </a:t>
                      </a:r>
                      <a:r>
                        <a:rPr lang="en-CA" sz="2400" b="1" kern="1200" dirty="0">
                          <a:solidFill>
                            <a:schemeClr val="tx1"/>
                          </a:solidFill>
                          <a:effectLst/>
                          <a:latin typeface="Arial" panose="020B0604020202020204" pitchFamily="34" charset="0"/>
                          <a:ea typeface="+mn-ea"/>
                          <a:cs typeface="Arial" panose="020B0604020202020204" pitchFamily="34" charset="0"/>
                        </a:rPr>
                        <a:t>(mg/L)</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spcBef>
                          <a:spcPts val="0"/>
                        </a:spcBef>
                        <a:spcAft>
                          <a:spcPts val="0"/>
                        </a:spcAft>
                      </a:pPr>
                      <a:r>
                        <a:rPr lang="en-CA" sz="2400" b="1" kern="1200" dirty="0" smtClean="0">
                          <a:solidFill>
                            <a:schemeClr val="tx1"/>
                          </a:solidFill>
                          <a:effectLst/>
                          <a:latin typeface="Arial" panose="020B0604020202020204" pitchFamily="34" charset="0"/>
                          <a:ea typeface="+mn-ea"/>
                          <a:cs typeface="Arial" panose="020B0604020202020204" pitchFamily="34" charset="0"/>
                        </a:rPr>
                        <a:t>DATE</a:t>
                      </a:r>
                      <a:endParaRPr lang="en-CA" sz="2400" b="1" kern="1200" dirty="0">
                        <a:solidFill>
                          <a:schemeClr val="tx1"/>
                        </a:solidFill>
                        <a:effectLst/>
                        <a:latin typeface="Arial" panose="020B0604020202020204" pitchFamily="34" charset="0"/>
                        <a:ea typeface="+mn-ea"/>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spcBef>
                          <a:spcPts val="0"/>
                        </a:spcBef>
                        <a:spcAft>
                          <a:spcPts val="0"/>
                        </a:spcAft>
                      </a:pPr>
                      <a:r>
                        <a:rPr lang="en-CA" sz="2400" b="1" kern="1200" dirty="0" smtClean="0">
                          <a:solidFill>
                            <a:schemeClr val="tx1"/>
                          </a:solidFill>
                          <a:effectLst/>
                          <a:latin typeface="Arial" panose="020B0604020202020204" pitchFamily="34" charset="0"/>
                          <a:ea typeface="+mn-ea"/>
                          <a:cs typeface="Arial" panose="020B0604020202020204" pitchFamily="34" charset="0"/>
                        </a:rPr>
                        <a:t>COMMENTS</a:t>
                      </a:r>
                      <a:endParaRPr lang="en-CA" sz="2400" b="1" kern="1200" dirty="0">
                        <a:solidFill>
                          <a:schemeClr val="tx1"/>
                        </a:solidFill>
                        <a:effectLst/>
                        <a:latin typeface="Arial" panose="020B0604020202020204" pitchFamily="34" charset="0"/>
                        <a:ea typeface="+mn-ea"/>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824026">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Ethylbenzene</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0.0016 </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0.0024</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July 1, 2017</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More stringent</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r>
              <a:tr h="824026">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Methyl-t-butyl </a:t>
                      </a:r>
                      <a:r>
                        <a:rPr lang="en-CA" sz="2400" dirty="0" smtClean="0">
                          <a:effectLst/>
                          <a:latin typeface="Arial" panose="020B0604020202020204" pitchFamily="34" charset="0"/>
                          <a:ea typeface="Calibri"/>
                          <a:cs typeface="Arial" panose="020B0604020202020204" pitchFamily="34" charset="0"/>
                        </a:rPr>
                        <a:t>ether</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8F9"/>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0.015</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8F9"/>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NA</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8F9"/>
                    </a:solidFill>
                  </a:tcPr>
                </a:tc>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July 1, 2017</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8F9"/>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New AO</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8F9"/>
                    </a:solidFill>
                  </a:tcPr>
                </a:tc>
              </a:tr>
              <a:tr h="824026">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Xylenes</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smtClean="0">
                          <a:effectLst/>
                          <a:latin typeface="Arial" panose="020B0604020202020204" pitchFamily="34" charset="0"/>
                          <a:ea typeface="Calibri"/>
                          <a:cs typeface="Arial" panose="020B0604020202020204" pitchFamily="34" charset="0"/>
                        </a:rPr>
                        <a:t>0.02 </a:t>
                      </a:r>
                      <a:endParaRPr lang="en-CA" sz="2400" dirty="0">
                        <a:effectLst/>
                        <a:latin typeface="Arial" panose="020B0604020202020204" pitchFamily="34" charset="0"/>
                        <a:ea typeface="Calibri"/>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0.3</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algn="ctr">
                        <a:spcBef>
                          <a:spcPts val="0"/>
                        </a:spcBef>
                        <a:spcAft>
                          <a:spcPts val="0"/>
                        </a:spcAft>
                      </a:pPr>
                      <a:r>
                        <a:rPr lang="en-CA" sz="2400" dirty="0">
                          <a:effectLst/>
                          <a:latin typeface="Arial" panose="020B0604020202020204" pitchFamily="34" charset="0"/>
                          <a:ea typeface="Calibri"/>
                          <a:cs typeface="Arial" panose="020B0604020202020204" pitchFamily="34" charset="0"/>
                        </a:rPr>
                        <a:t>July 1, 2017</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effectLst/>
                          <a:latin typeface="Arial" panose="020B0604020202020204" pitchFamily="34" charset="0"/>
                          <a:ea typeface="Calibri"/>
                          <a:cs typeface="Arial" panose="020B0604020202020204" pitchFamily="34" charset="0"/>
                        </a:rPr>
                        <a:t> </a:t>
                      </a:r>
                      <a:r>
                        <a:rPr lang="en-CA" sz="2400" dirty="0" smtClean="0">
                          <a:effectLst/>
                          <a:latin typeface="Arial" panose="020B0604020202020204" pitchFamily="34" charset="0"/>
                          <a:ea typeface="Calibri"/>
                          <a:cs typeface="Arial" panose="020B0604020202020204" pitchFamily="34" charset="0"/>
                        </a:rPr>
                        <a:t>More stringent</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F2"/>
                    </a:solidFill>
                  </a:tcPr>
                </a:tc>
              </a:tr>
            </a:tbl>
          </a:graphicData>
        </a:graphic>
      </p:graphicFrame>
      <p:sp>
        <p:nvSpPr>
          <p:cNvPr id="4" name="Slide Number Placeholder 3"/>
          <p:cNvSpPr>
            <a:spLocks noGrp="1"/>
          </p:cNvSpPr>
          <p:nvPr>
            <p:ph type="sldNum" sz="quarter" idx="12"/>
          </p:nvPr>
        </p:nvSpPr>
        <p:spPr/>
        <p:txBody>
          <a:bodyPr/>
          <a:lstStyle/>
          <a:p>
            <a:pPr>
              <a:defRPr/>
            </a:pPr>
            <a:fld id="{582D9CBD-34E1-4161-AF77-A9262682CA12}"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6A9929F-614B-4463-9689-96F6349619BD}" type="slidenum">
              <a:rPr lang="en-US"/>
              <a:pPr/>
              <a:t>17</a:t>
            </a:fld>
            <a:endParaRPr lang="en-US"/>
          </a:p>
        </p:txBody>
      </p:sp>
      <p:sp>
        <p:nvSpPr>
          <p:cNvPr id="55298" name="Rectangle 2"/>
          <p:cNvSpPr>
            <a:spLocks noGrp="1" noChangeArrowheads="1"/>
          </p:cNvSpPr>
          <p:nvPr>
            <p:ph type="title"/>
          </p:nvPr>
        </p:nvSpPr>
        <p:spPr>
          <a:ln/>
        </p:spPr>
        <p:txBody>
          <a:bodyPr/>
          <a:lstStyle/>
          <a:p>
            <a:r>
              <a:rPr lang="en-US" dirty="0" smtClean="0">
                <a:latin typeface="Arial" panose="020B0604020202020204" pitchFamily="34" charset="0"/>
                <a:cs typeface="Arial" panose="020B0604020202020204" pitchFamily="34" charset="0"/>
              </a:rPr>
              <a:t>Lead Regulations</a:t>
            </a:r>
            <a:endParaRPr lang="en-US" dirty="0">
              <a:latin typeface="Arial" panose="020B0604020202020204" pitchFamily="34" charset="0"/>
              <a:cs typeface="Arial" panose="020B0604020202020204" pitchFamily="34" charset="0"/>
            </a:endParaRPr>
          </a:p>
        </p:txBody>
      </p:sp>
      <p:sp>
        <p:nvSpPr>
          <p:cNvPr id="5529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Since 2007, O. Reg. 243/07 has set the flushing and sampling of drinking water requirements for Schools, Private Schools and Child Care </a:t>
            </a:r>
            <a:r>
              <a:rPr lang="en-US" sz="2400" dirty="0" err="1" smtClean="0">
                <a:latin typeface="Arial" panose="020B0604020202020204" pitchFamily="34" charset="0"/>
                <a:cs typeface="Arial" panose="020B0604020202020204" pitchFamily="34" charset="0"/>
              </a:rPr>
              <a:t>Centres</a:t>
            </a:r>
            <a:r>
              <a:rPr lang="en-US" sz="2400" dirty="0" smtClean="0">
                <a:latin typeface="Arial" panose="020B0604020202020204" pitchFamily="34" charset="0"/>
                <a:cs typeface="Arial" panose="020B0604020202020204" pitchFamily="34" charset="0"/>
              </a:rPr>
              <a:t>*</a:t>
            </a:r>
          </a:p>
          <a:p>
            <a:pPr marL="0" indent="0"/>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support of these requirements the ministry created and implemented an inspection program, a suite of education and outreach material, template records and a self-reporting initiative.</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indent="0"/>
            <a:r>
              <a:rPr lang="en-US" sz="1800" dirty="0">
                <a:latin typeface="Arial" panose="020B0604020202020204" pitchFamily="34" charset="0"/>
                <a:cs typeface="Arial" panose="020B0604020202020204" pitchFamily="34" charset="0"/>
              </a:rPr>
              <a:t> *formerly known as Day Nurseries </a:t>
            </a:r>
            <a:endParaRPr lang="en-US" sz="1800" dirty="0" smtClean="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4953" y="4509120"/>
            <a:ext cx="2160240" cy="1168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3400" y="4727672"/>
            <a:ext cx="1331167" cy="1123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1567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CA" dirty="0"/>
          </a:p>
        </p:txBody>
      </p:sp>
      <p:sp>
        <p:nvSpPr>
          <p:cNvPr id="3" name="Content Placeholder 2"/>
          <p:cNvSpPr>
            <a:spLocks noGrp="1"/>
          </p:cNvSpPr>
          <p:nvPr>
            <p:ph idx="1"/>
          </p:nvPr>
        </p:nvSpPr>
        <p:spPr>
          <a:xfrm>
            <a:off x="457200" y="1600200"/>
            <a:ext cx="8229600" cy="4419600"/>
          </a:xfrm>
        </p:spPr>
        <p:txBody>
          <a:bodyPr/>
          <a:lstStyle/>
          <a:p>
            <a:pPr>
              <a:buFont typeface="Arial" panose="020B0604020202020204" pitchFamily="34" charset="0"/>
              <a:buChar char="•"/>
            </a:pPr>
            <a:r>
              <a:rPr lang="en-US" sz="2400" dirty="0"/>
              <a:t>The regulation was first amended in 2009 to introduce ‘co-location’, a reduced sampling schedule and to require Child Care </a:t>
            </a:r>
            <a:r>
              <a:rPr lang="en-US" sz="2400" dirty="0" err="1"/>
              <a:t>Centres</a:t>
            </a:r>
            <a:r>
              <a:rPr lang="en-US" sz="2400" dirty="0"/>
              <a:t> </a:t>
            </a:r>
            <a:r>
              <a:rPr lang="en-US" sz="2400" dirty="0" smtClean="0"/>
              <a:t>(CCC) constructed </a:t>
            </a:r>
            <a:r>
              <a:rPr lang="en-US" sz="2400" dirty="0"/>
              <a:t>post-1990 to begin collecting </a:t>
            </a:r>
            <a:r>
              <a:rPr lang="en-US" sz="2400" dirty="0" smtClean="0"/>
              <a:t>samples</a:t>
            </a:r>
            <a:endParaRPr lang="en-CA" sz="2400" dirty="0" smtClean="0"/>
          </a:p>
          <a:p>
            <a:pPr>
              <a:spcBef>
                <a:spcPts val="1800"/>
              </a:spcBef>
              <a:buFont typeface="Arial" panose="020B0604020202020204" pitchFamily="34" charset="0"/>
              <a:buChar char="•"/>
            </a:pPr>
            <a:r>
              <a:rPr lang="en-CA" sz="2400" dirty="0" smtClean="0"/>
              <a:t>The focus of the regulation promoted exposure in Lead reduction:</a:t>
            </a:r>
          </a:p>
          <a:p>
            <a:pPr lvl="1" indent="-387350">
              <a:buFont typeface="Wingdings" panose="05000000000000000000" pitchFamily="2" charset="2"/>
              <a:buChar char="Ø"/>
            </a:pPr>
            <a:r>
              <a:rPr lang="en-CA" sz="2000" dirty="0" smtClean="0"/>
              <a:t>Flushing</a:t>
            </a:r>
          </a:p>
          <a:p>
            <a:pPr lvl="1" indent="-387350">
              <a:buFont typeface="Wingdings" panose="05000000000000000000" pitchFamily="2" charset="2"/>
              <a:buChar char="Ø"/>
            </a:pPr>
            <a:r>
              <a:rPr lang="en-CA" sz="2000" dirty="0" smtClean="0"/>
              <a:t>Sampling</a:t>
            </a:r>
          </a:p>
          <a:p>
            <a:pPr lvl="1" indent="-387350">
              <a:buFont typeface="Wingdings" panose="05000000000000000000" pitchFamily="2" charset="2"/>
              <a:buChar char="Ø"/>
            </a:pPr>
            <a:r>
              <a:rPr lang="en-CA" sz="2000" dirty="0" smtClean="0"/>
              <a:t>Reporting</a:t>
            </a:r>
          </a:p>
          <a:p>
            <a:pPr lvl="1" indent="-387350">
              <a:buFont typeface="Wingdings" panose="05000000000000000000" pitchFamily="2" charset="2"/>
              <a:buChar char="Ø"/>
            </a:pPr>
            <a:r>
              <a:rPr lang="en-CA" sz="2000" dirty="0" smtClean="0"/>
              <a:t>Corrective Actions</a:t>
            </a:r>
          </a:p>
          <a:p>
            <a:pPr lvl="1" indent="-387350">
              <a:buFont typeface="Wingdings" panose="05000000000000000000" pitchFamily="2" charset="2"/>
              <a:buChar char="Ø"/>
            </a:pPr>
            <a:r>
              <a:rPr lang="en-CA" sz="2000" dirty="0" smtClean="0"/>
              <a:t>Record Keeping</a:t>
            </a:r>
          </a:p>
          <a:p>
            <a:pPr marL="457200" lvl="1" indent="0">
              <a:buNone/>
            </a:pPr>
            <a:endParaRPr lang="en-CA" sz="1600" dirty="0" smtClean="0"/>
          </a:p>
          <a:p>
            <a:pPr marL="400050">
              <a:buFont typeface="Arial" panose="020B0604020202020204" pitchFamily="34" charset="0"/>
              <a:buChar char="•"/>
            </a:pPr>
            <a:endParaRPr lang="en-CA" sz="2400" dirty="0"/>
          </a:p>
        </p:txBody>
      </p:sp>
      <p:sp>
        <p:nvSpPr>
          <p:cNvPr id="4" name="Slide Number Placeholder 3"/>
          <p:cNvSpPr>
            <a:spLocks noGrp="1"/>
          </p:cNvSpPr>
          <p:nvPr>
            <p:ph type="sldNum" sz="quarter" idx="12"/>
          </p:nvPr>
        </p:nvSpPr>
        <p:spPr/>
        <p:txBody>
          <a:bodyPr/>
          <a:lstStyle/>
          <a:p>
            <a:fld id="{6A75E5A1-F406-4330-BA35-7496F1E8181B}" type="slidenum">
              <a:rPr lang="en-US" smtClean="0"/>
              <a:pPr/>
              <a:t>18</a:t>
            </a:fld>
            <a:endParaRPr lang="en-US"/>
          </a:p>
        </p:txBody>
      </p:sp>
      <p:pic>
        <p:nvPicPr>
          <p:cNvPr id="1027" name="Picture 3" descr="C:\Users\boucheras2\AppData\Local\Microsoft\Windows\Temporary Internet Files\Content.IE5\W41B7OW4\girl-drinking-water[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4365104"/>
            <a:ext cx="2160240" cy="14333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2100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Gaps identified in the Pre-2017</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Regulation</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3200400"/>
          </a:xfrm>
        </p:spPr>
        <p:txBody>
          <a:bodyPr/>
          <a:lstStyle/>
          <a:p>
            <a:pPr marL="457200" indent="-457200">
              <a:spcBef>
                <a:spcPts val="1800"/>
              </a:spcBef>
              <a:buFont typeface="Arial" pitchFamily="34" charset="0"/>
              <a:buChar char="•"/>
            </a:pPr>
            <a:r>
              <a:rPr lang="en-CA" sz="2800" dirty="0" smtClean="0">
                <a:latin typeface="Arial" panose="020B0604020202020204" pitchFamily="34" charset="0"/>
                <a:cs typeface="Arial" panose="020B0604020202020204" pitchFamily="34" charset="0"/>
              </a:rPr>
              <a:t>No requirement to sample fountains</a:t>
            </a:r>
          </a:p>
          <a:p>
            <a:pPr marL="457200" indent="-457200">
              <a:spcBef>
                <a:spcPts val="1800"/>
              </a:spcBef>
              <a:buFont typeface="Arial" pitchFamily="34" charset="0"/>
              <a:buChar char="•"/>
            </a:pPr>
            <a:r>
              <a:rPr lang="en-CA" sz="2800" dirty="0" smtClean="0">
                <a:latin typeface="Arial" panose="020B0604020202020204" pitchFamily="34" charset="0"/>
                <a:cs typeface="Arial" panose="020B0604020202020204" pitchFamily="34" charset="0"/>
              </a:rPr>
              <a:t>No requirement to rotate sampling locations</a:t>
            </a:r>
          </a:p>
          <a:p>
            <a:pPr marL="457200" indent="-457200">
              <a:spcBef>
                <a:spcPts val="1800"/>
              </a:spcBef>
              <a:buFont typeface="Arial" pitchFamily="34" charset="0"/>
              <a:buChar char="•"/>
            </a:pPr>
            <a:r>
              <a:rPr lang="en-CA" sz="2800" dirty="0" smtClean="0">
                <a:latin typeface="Arial" panose="020B0604020202020204" pitchFamily="34" charset="0"/>
                <a:cs typeface="Arial" panose="020B0604020202020204" pitchFamily="34" charset="0"/>
              </a:rPr>
              <a:t>No allowances for NSF certified filters or other lead reduction products</a:t>
            </a:r>
          </a:p>
          <a:p>
            <a:pPr marL="457200" indent="-457200">
              <a:spcBef>
                <a:spcPts val="1800"/>
              </a:spcBef>
              <a:buFont typeface="Arial" pitchFamily="34" charset="0"/>
              <a:buChar char="•"/>
            </a:pPr>
            <a:r>
              <a:rPr lang="en-CA" sz="2800" dirty="0" smtClean="0">
                <a:latin typeface="Arial" panose="020B0604020202020204" pitchFamily="34" charset="0"/>
                <a:cs typeface="Arial" panose="020B0604020202020204" pitchFamily="34" charset="0"/>
              </a:rPr>
              <a:t>No requirement to sample more than one fixture</a:t>
            </a:r>
          </a:p>
          <a:p>
            <a:pPr marL="457200" indent="-457200">
              <a:buFont typeface="Arial" pitchFamily="34" charset="0"/>
              <a:buChar char="•"/>
            </a:pPr>
            <a:endParaRPr lang="en-CA" dirty="0"/>
          </a:p>
        </p:txBody>
      </p:sp>
      <p:sp>
        <p:nvSpPr>
          <p:cNvPr id="4" name="Slide Number Placeholder 3"/>
          <p:cNvSpPr>
            <a:spLocks noGrp="1"/>
          </p:cNvSpPr>
          <p:nvPr>
            <p:ph type="sldNum" sz="quarter" idx="12"/>
          </p:nvPr>
        </p:nvSpPr>
        <p:spPr/>
        <p:txBody>
          <a:bodyPr/>
          <a:lstStyle/>
          <a:p>
            <a:fld id="{6A75E5A1-F406-4330-BA35-7496F1E8181B}" type="slidenum">
              <a:rPr lang="en-US" smtClean="0"/>
              <a:pPr/>
              <a:t>19</a:t>
            </a:fld>
            <a:endParaRPr lang="en-US"/>
          </a:p>
        </p:txBody>
      </p:sp>
    </p:spTree>
    <p:extLst>
      <p:ext uri="{BB962C8B-B14F-4D97-AF65-F5344CB8AC3E}">
        <p14:creationId xmlns="" xmlns:p14="http://schemas.microsoft.com/office/powerpoint/2010/main" val="6199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CD9780-D1A9-4363-A21D-847E0F75A3C6}" type="slidenum">
              <a:rPr lang="en-US" smtClean="0"/>
              <a:pPr>
                <a:defRPr/>
              </a:pPr>
              <a:t>2</a:t>
            </a:fld>
            <a:endParaRPr lang="en-US"/>
          </a:p>
        </p:txBody>
      </p:sp>
      <p:sp>
        <p:nvSpPr>
          <p:cNvPr id="5123" name="Rectangle 4"/>
          <p:cNvSpPr>
            <a:spLocks noGrp="1" noChangeArrowheads="1"/>
          </p:cNvSpPr>
          <p:nvPr>
            <p:ph type="title"/>
          </p:nvPr>
        </p:nvSpPr>
        <p:spPr>
          <a:xfrm>
            <a:off x="457200" y="304800"/>
            <a:ext cx="8229600" cy="990600"/>
          </a:xfrm>
        </p:spPr>
        <p:txBody>
          <a:bodyPr/>
          <a:lstStyle/>
          <a:p>
            <a:r>
              <a:rPr lang="en-US" altLang="en-US" dirty="0" smtClean="0">
                <a:latin typeface="Arial" panose="020B0604020202020204" pitchFamily="34" charset="0"/>
                <a:cs typeface="Arial" panose="020B0604020202020204" pitchFamily="34" charset="0"/>
              </a:rPr>
              <a:t>Purpose</a:t>
            </a:r>
          </a:p>
        </p:txBody>
      </p:sp>
      <p:sp>
        <p:nvSpPr>
          <p:cNvPr id="6" name="Rectangle 5"/>
          <p:cNvSpPr txBox="1">
            <a:spLocks noChangeArrowheads="1"/>
          </p:cNvSpPr>
          <p:nvPr/>
        </p:nvSpPr>
        <p:spPr bwMode="auto">
          <a:xfrm>
            <a:off x="457200" y="1524000"/>
            <a:ext cx="8229600" cy="426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lvl="1">
              <a:lnSpc>
                <a:spcPct val="90000"/>
              </a:lnSpc>
              <a:spcBef>
                <a:spcPct val="20000"/>
              </a:spcBef>
              <a:buSzPct val="75000"/>
            </a:pPr>
            <a:r>
              <a:rPr lang="en-CA" altLang="en-US" sz="2400" dirty="0">
                <a:latin typeface="Arial" panose="020B0604020202020204" pitchFamily="34" charset="0"/>
                <a:cs typeface="Arial" panose="020B0604020202020204" pitchFamily="34" charset="0"/>
              </a:rPr>
              <a:t>To provide an overview of:</a:t>
            </a:r>
          </a:p>
          <a:p>
            <a:pPr lvl="2" indent="-419100">
              <a:lnSpc>
                <a:spcPct val="90000"/>
              </a:lnSpc>
              <a:spcBef>
                <a:spcPts val="3000"/>
              </a:spcBef>
              <a:buSzPct val="75000"/>
              <a:buFontTx/>
              <a:buChar char="•"/>
            </a:pPr>
            <a:r>
              <a:rPr lang="en-CA" altLang="en-US" sz="2400" dirty="0" smtClean="0">
                <a:latin typeface="Arial" panose="020B0604020202020204" pitchFamily="34" charset="0"/>
                <a:cs typeface="Arial" panose="020B0604020202020204" pitchFamily="34" charset="0"/>
              </a:rPr>
              <a:t>Ontario </a:t>
            </a:r>
            <a:r>
              <a:rPr lang="en-CA" altLang="en-US" sz="2400" dirty="0">
                <a:latin typeface="Arial" panose="020B0604020202020204" pitchFamily="34" charset="0"/>
                <a:cs typeface="Arial" panose="020B0604020202020204" pitchFamily="34" charset="0"/>
              </a:rPr>
              <a:t>Drinking Water Quality Standards</a:t>
            </a:r>
          </a:p>
          <a:p>
            <a:pPr lvl="2" indent="-419100">
              <a:lnSpc>
                <a:spcPct val="90000"/>
              </a:lnSpc>
              <a:spcBef>
                <a:spcPts val="1800"/>
              </a:spcBef>
              <a:buSzPct val="75000"/>
              <a:buFontTx/>
              <a:buChar char="•"/>
            </a:pPr>
            <a:r>
              <a:rPr lang="en-CA" altLang="en-US" sz="2400" dirty="0" smtClean="0">
                <a:latin typeface="Arial" panose="020B0604020202020204" pitchFamily="34" charset="0"/>
                <a:cs typeface="Arial" panose="020B0604020202020204" pitchFamily="34" charset="0"/>
              </a:rPr>
              <a:t>Regulatory Changes in the past 3 years</a:t>
            </a:r>
          </a:p>
          <a:p>
            <a:pPr lvl="3" indent="-439738">
              <a:lnSpc>
                <a:spcPct val="90000"/>
              </a:lnSpc>
              <a:spcBef>
                <a:spcPct val="20000"/>
              </a:spcBef>
              <a:buSzPct val="75000"/>
              <a:buFont typeface="Wingdings" panose="05000000000000000000" pitchFamily="2" charset="2"/>
              <a:buChar char="Ø"/>
            </a:pPr>
            <a:r>
              <a:rPr lang="en-CA" altLang="en-US" sz="2400" dirty="0" smtClean="0">
                <a:latin typeface="Arial" panose="020B0604020202020204" pitchFamily="34" charset="0"/>
                <a:cs typeface="Arial" panose="020B0604020202020204" pitchFamily="34" charset="0"/>
              </a:rPr>
              <a:t>New and revised standards</a:t>
            </a:r>
          </a:p>
          <a:p>
            <a:pPr lvl="3" indent="-439738">
              <a:lnSpc>
                <a:spcPct val="90000"/>
              </a:lnSpc>
              <a:spcBef>
                <a:spcPct val="20000"/>
              </a:spcBef>
              <a:buSzPct val="75000"/>
              <a:buFont typeface="Wingdings" panose="05000000000000000000" pitchFamily="2" charset="2"/>
              <a:buChar char="Ø"/>
            </a:pPr>
            <a:r>
              <a:rPr lang="en-CA" altLang="en-US" sz="2400" dirty="0" smtClean="0">
                <a:latin typeface="Arial" panose="020B0604020202020204" pitchFamily="34" charset="0"/>
                <a:cs typeface="Arial" panose="020B0604020202020204" pitchFamily="34" charset="0"/>
              </a:rPr>
              <a:t>Lead monitoring for sensitive populations</a:t>
            </a:r>
          </a:p>
          <a:p>
            <a:pPr lvl="2" indent="-419100">
              <a:lnSpc>
                <a:spcPct val="90000"/>
              </a:lnSpc>
              <a:spcBef>
                <a:spcPts val="1800"/>
              </a:spcBef>
              <a:buSzPct val="75000"/>
              <a:buFontTx/>
              <a:buChar char="•"/>
            </a:pPr>
            <a:r>
              <a:rPr lang="en-CA" altLang="en-US" sz="2400" dirty="0" smtClean="0">
                <a:latin typeface="Arial" panose="020B0604020202020204" pitchFamily="34" charset="0"/>
                <a:cs typeface="Arial" panose="020B0604020202020204" pitchFamily="34" charset="0"/>
              </a:rPr>
              <a:t>Health Canada’s Proposed Guideline on Lead</a:t>
            </a:r>
          </a:p>
          <a:p>
            <a:pPr lvl="2" indent="-419100">
              <a:lnSpc>
                <a:spcPct val="90000"/>
              </a:lnSpc>
              <a:spcBef>
                <a:spcPts val="1800"/>
              </a:spcBef>
              <a:buSzPct val="75000"/>
              <a:buFontTx/>
              <a:buChar char="•"/>
            </a:pPr>
            <a:r>
              <a:rPr lang="en-CA" altLang="en-US" sz="2400" dirty="0" smtClean="0">
                <a:latin typeface="Arial" panose="020B0604020202020204" pitchFamily="34" charset="0"/>
                <a:cs typeface="Arial" panose="020B0604020202020204" pitchFamily="34" charset="0"/>
              </a:rPr>
              <a:t>Consultations on Copper and QMRA</a:t>
            </a:r>
          </a:p>
          <a:p>
            <a:pPr lvl="2" indent="-419100">
              <a:lnSpc>
                <a:spcPct val="90000"/>
              </a:lnSpc>
              <a:spcBef>
                <a:spcPts val="1800"/>
              </a:spcBef>
              <a:buSzPct val="75000"/>
              <a:buFontTx/>
              <a:buChar char="•"/>
            </a:pPr>
            <a:r>
              <a:rPr lang="en-CA" altLang="en-US" sz="2400" dirty="0" smtClean="0">
                <a:latin typeface="Arial" panose="020B0604020202020204" pitchFamily="34" charset="0"/>
                <a:cs typeface="Arial" panose="020B0604020202020204" pitchFamily="34" charset="0"/>
              </a:rPr>
              <a:t>HAAs monitoring/ Algal Bloom monitoring</a:t>
            </a:r>
          </a:p>
          <a:p>
            <a:pPr lvl="3">
              <a:lnSpc>
                <a:spcPct val="90000"/>
              </a:lnSpc>
              <a:spcBef>
                <a:spcPct val="20000"/>
              </a:spcBef>
              <a:buSzPct val="75000"/>
              <a:buFontTx/>
              <a:buChar char="•"/>
            </a:pPr>
            <a:endParaRPr lang="en-CA" altLang="en-US" sz="2400" dirty="0" smtClean="0">
              <a:latin typeface="Helvetica Light" pitchFamily="34" charset="0"/>
            </a:endParaRPr>
          </a:p>
          <a:p>
            <a:pPr lvl="3">
              <a:lnSpc>
                <a:spcPct val="90000"/>
              </a:lnSpc>
              <a:spcBef>
                <a:spcPct val="20000"/>
              </a:spcBef>
              <a:buSzPct val="75000"/>
              <a:buFontTx/>
              <a:buChar char="•"/>
            </a:pPr>
            <a:endParaRPr lang="en-CA" altLang="en-US" sz="2400" dirty="0">
              <a:latin typeface="Helvetica Light" pitchFamily="34" charset="0"/>
            </a:endParaRPr>
          </a:p>
          <a:p>
            <a:pPr marL="457200" lvl="1" indent="0">
              <a:lnSpc>
                <a:spcPct val="90000"/>
              </a:lnSpc>
              <a:spcBef>
                <a:spcPct val="20000"/>
              </a:spcBef>
              <a:buSzPct val="75000"/>
            </a:pPr>
            <a:endParaRPr lang="en-US" altLang="en-US" sz="2400" dirty="0">
              <a:latin typeface="Helvetica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CA" sz="3200" b="1" dirty="0" smtClean="0">
                <a:solidFill>
                  <a:schemeClr val="accent4"/>
                </a:solidFill>
                <a:latin typeface="Arial" panose="020B0604020202020204" pitchFamily="34" charset="0"/>
                <a:cs typeface="Arial" panose="020B0604020202020204" pitchFamily="34" charset="0"/>
              </a:rPr>
              <a:t>2017 Amendments</a:t>
            </a:r>
          </a:p>
        </p:txBody>
      </p:sp>
      <p:sp>
        <p:nvSpPr>
          <p:cNvPr id="23555" name="Content Placeholder 2"/>
          <p:cNvSpPr>
            <a:spLocks noGrp="1"/>
          </p:cNvSpPr>
          <p:nvPr>
            <p:ph idx="1"/>
          </p:nvPr>
        </p:nvSpPr>
        <p:spPr>
          <a:xfrm>
            <a:off x="457200" y="1981200"/>
            <a:ext cx="8229600" cy="3048000"/>
          </a:xfrm>
        </p:spPr>
        <p:txBody>
          <a:bodyPr/>
          <a:lstStyle/>
          <a:p>
            <a:pPr marL="457200" indent="-457200">
              <a:spcBef>
                <a:spcPts val="1800"/>
              </a:spcBef>
              <a:buClr>
                <a:schemeClr val="accent2"/>
              </a:buClr>
              <a:buFont typeface="Arial" panose="020B0604020202020204" pitchFamily="34" charset="0"/>
              <a:buChar char="•"/>
              <a:defRPr/>
            </a:pPr>
            <a:r>
              <a:rPr lang="en-CA" sz="2400" dirty="0" smtClean="0"/>
              <a:t>Mandatory sampling of drinking taps and water fountains. </a:t>
            </a:r>
          </a:p>
          <a:p>
            <a:pPr marL="457200" indent="-457200">
              <a:spcBef>
                <a:spcPts val="1800"/>
              </a:spcBef>
              <a:buClr>
                <a:schemeClr val="accent2"/>
              </a:buClr>
              <a:buFont typeface="Arial" panose="020B0604020202020204" pitchFamily="34" charset="0"/>
              <a:buChar char="•"/>
              <a:defRPr/>
            </a:pPr>
            <a:r>
              <a:rPr lang="en-CA" sz="2400" dirty="0" smtClean="0"/>
              <a:t>Addressing water conservation efforts by reducing the need for flushing in certain situations.</a:t>
            </a:r>
          </a:p>
          <a:p>
            <a:pPr marL="457200" indent="-457200">
              <a:spcBef>
                <a:spcPts val="1800"/>
              </a:spcBef>
              <a:buClr>
                <a:schemeClr val="accent2"/>
              </a:buClr>
              <a:buFont typeface="Arial" panose="020B0604020202020204" pitchFamily="34" charset="0"/>
              <a:buChar char="•"/>
              <a:defRPr/>
            </a:pPr>
            <a:r>
              <a:rPr lang="en-CA" sz="2400" dirty="0" smtClean="0"/>
              <a:t>Formally recognizing the use of NSF certified filters.</a:t>
            </a:r>
          </a:p>
          <a:p>
            <a:pPr marL="457200" indent="-457200">
              <a:spcBef>
                <a:spcPts val="1800"/>
              </a:spcBef>
              <a:buClr>
                <a:schemeClr val="accent2"/>
              </a:buClr>
              <a:buFont typeface="Arial" panose="020B0604020202020204" pitchFamily="34" charset="0"/>
              <a:buChar char="•"/>
              <a:defRPr/>
            </a:pPr>
            <a:r>
              <a:rPr lang="en-CA" sz="2400" dirty="0" smtClean="0"/>
              <a:t>Standardizing a minimum level of corrective actions.</a:t>
            </a:r>
            <a:endParaRPr lang="en-CA" dirty="0" smtClean="0"/>
          </a:p>
        </p:txBody>
      </p:sp>
    </p:spTree>
    <p:extLst>
      <p:ext uri="{BB962C8B-B14F-4D97-AF65-F5344CB8AC3E}">
        <p14:creationId xmlns="" xmlns:p14="http://schemas.microsoft.com/office/powerpoint/2010/main" val="1589002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Sampling</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8229600" cy="4535016"/>
          </a:xfrm>
        </p:spPr>
        <p:txBody>
          <a:bodyPr/>
          <a:lstStyle/>
          <a:p>
            <a:pPr marL="0" indent="14288"/>
            <a:r>
              <a:rPr lang="en-CA" sz="2400" dirty="0" smtClean="0">
                <a:latin typeface="Arial" panose="020B0604020202020204" pitchFamily="34" charset="0"/>
                <a:cs typeface="Arial" panose="020B0604020202020204" pitchFamily="34" charset="0"/>
              </a:rPr>
              <a:t>The following new requirements apply to ALL facilities (including those co-located within Schools)</a:t>
            </a:r>
          </a:p>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Ensure that samples are collected from </a:t>
            </a:r>
            <a:r>
              <a:rPr lang="en-CA" sz="2400" u="sng" dirty="0" smtClean="0">
                <a:latin typeface="Arial" panose="020B0604020202020204" pitchFamily="34" charset="0"/>
                <a:cs typeface="Arial" panose="020B0604020202020204" pitchFamily="34" charset="0"/>
              </a:rPr>
              <a:t>every</a:t>
            </a:r>
            <a:r>
              <a:rPr lang="en-CA" sz="2400" dirty="0" smtClean="0">
                <a:latin typeface="Arial" panose="020B0604020202020204" pitchFamily="34" charset="0"/>
                <a:cs typeface="Arial" panose="020B0604020202020204" pitchFamily="34" charset="0"/>
              </a:rPr>
              <a:t> </a:t>
            </a:r>
            <a:r>
              <a:rPr lang="en-CA" sz="2400" dirty="0" smtClean="0">
                <a:solidFill>
                  <a:srgbClr val="FF0000"/>
                </a:solidFill>
                <a:latin typeface="Arial" panose="020B0604020202020204" pitchFamily="34" charset="0"/>
                <a:cs typeface="Arial" panose="020B0604020202020204" pitchFamily="34" charset="0"/>
              </a:rPr>
              <a:t>drinking water fixture* </a:t>
            </a:r>
            <a:r>
              <a:rPr lang="en-CA" sz="2400" dirty="0" smtClean="0">
                <a:latin typeface="Arial" panose="020B0604020202020204" pitchFamily="34" charset="0"/>
                <a:cs typeface="Arial" panose="020B0604020202020204" pitchFamily="34" charset="0"/>
              </a:rPr>
              <a:t>that has not yet been sampled under O. Reg. 243/07</a:t>
            </a:r>
            <a:endParaRPr lang="en-CA" sz="2400" b="1"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Multiple sets of samples can be collected at a facility on the same day</a:t>
            </a:r>
          </a:p>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New requirements to sample at all drinking water fixtures supersede existing reduced sampling schedules</a:t>
            </a:r>
            <a:endParaRPr lang="en-CA" sz="2400" dirty="0">
              <a:latin typeface="Arial" panose="020B0604020202020204" pitchFamily="34" charset="0"/>
              <a:cs typeface="Arial" panose="020B0604020202020204" pitchFamily="34" charset="0"/>
            </a:endParaRPr>
          </a:p>
          <a:p>
            <a:pPr marL="0" indent="0"/>
            <a:endParaRPr lang="en-CA" sz="800" dirty="0" smtClean="0">
              <a:latin typeface="Arial" panose="020B0604020202020204" pitchFamily="34" charset="0"/>
              <a:cs typeface="Arial" panose="020B0604020202020204" pitchFamily="34" charset="0"/>
            </a:endParaRPr>
          </a:p>
          <a:p>
            <a:pPr marL="0" indent="0"/>
            <a:r>
              <a:rPr lang="en-CA" sz="2000" dirty="0" smtClean="0">
                <a:solidFill>
                  <a:srgbClr val="FF0000"/>
                </a:solidFill>
                <a:latin typeface="Arial" panose="020B0604020202020204" pitchFamily="34" charset="0"/>
                <a:cs typeface="Arial" panose="020B0604020202020204" pitchFamily="34" charset="0"/>
              </a:rPr>
              <a:t>*drinking water fixture </a:t>
            </a:r>
            <a:r>
              <a:rPr lang="en-CA" sz="2000" dirty="0" smtClean="0">
                <a:latin typeface="Arial" panose="020B0604020202020204" pitchFamily="34" charset="0"/>
                <a:cs typeface="Arial" panose="020B0604020202020204" pitchFamily="34" charset="0"/>
              </a:rPr>
              <a:t>– a drinking water fountain or tap that is used to provide water for food prep or consumption</a:t>
            </a:r>
          </a:p>
          <a:p>
            <a:pPr>
              <a:buFont typeface="Arial" panose="020B0604020202020204" pitchFamily="34" charset="0"/>
              <a:buChar char="•"/>
            </a:pPr>
            <a:endParaRPr lang="en-CA" sz="2400" dirty="0" smtClean="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A75E5A1-F406-4330-BA35-7496F1E8181B}" type="slidenum">
              <a:rPr lang="en-US" smtClean="0"/>
              <a:pPr/>
              <a:t>21</a:t>
            </a:fld>
            <a:endParaRPr lang="en-US" dirty="0"/>
          </a:p>
        </p:txBody>
      </p:sp>
    </p:spTree>
    <p:extLst>
      <p:ext uri="{BB962C8B-B14F-4D97-AF65-F5344CB8AC3E}">
        <p14:creationId xmlns="" xmlns:p14="http://schemas.microsoft.com/office/powerpoint/2010/main" val="150233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Flushing Amendments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349080"/>
          </a:xfrm>
        </p:spPr>
        <p:txBody>
          <a:bodyPr/>
          <a:lstStyle/>
          <a:p>
            <a:r>
              <a:rPr lang="en-CA" sz="2400" dirty="0" smtClean="0">
                <a:latin typeface="Arial" panose="020B0604020202020204" pitchFamily="34" charset="0"/>
                <a:cs typeface="Arial" panose="020B0604020202020204" pitchFamily="34" charset="0"/>
              </a:rPr>
              <a:t>Flushing would </a:t>
            </a:r>
            <a:r>
              <a:rPr lang="en-CA" sz="2400" u="sng" dirty="0" smtClean="0">
                <a:latin typeface="Arial" panose="020B0604020202020204" pitchFamily="34" charset="0"/>
                <a:cs typeface="Arial" panose="020B0604020202020204" pitchFamily="34" charset="0"/>
              </a:rPr>
              <a:t>not</a:t>
            </a:r>
            <a:r>
              <a:rPr lang="en-CA" sz="2400" dirty="0" smtClean="0">
                <a:latin typeface="Arial" panose="020B0604020202020204" pitchFamily="34" charset="0"/>
                <a:cs typeface="Arial" panose="020B0604020202020204" pitchFamily="34" charset="0"/>
              </a:rPr>
              <a:t> be required* at certain fixtures if…</a:t>
            </a:r>
          </a:p>
          <a:p>
            <a:endParaRPr lang="en-CA" sz="1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The most recent ‘standing’ sample result was at or below 1ug/L.</a:t>
            </a: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An NSF certified filter is installed at the fixture, the verification sample </a:t>
            </a:r>
            <a:r>
              <a:rPr lang="en-CA" sz="2400" dirty="0">
                <a:latin typeface="Arial" panose="020B0604020202020204" pitchFamily="34" charset="0"/>
                <a:cs typeface="Arial" panose="020B0604020202020204" pitchFamily="34" charset="0"/>
              </a:rPr>
              <a:t>result was </a:t>
            </a:r>
            <a:r>
              <a:rPr lang="en-CA" sz="2400" dirty="0" smtClean="0">
                <a:latin typeface="Arial" panose="020B0604020202020204" pitchFamily="34" charset="0"/>
                <a:cs typeface="Arial" panose="020B0604020202020204" pitchFamily="34" charset="0"/>
              </a:rPr>
              <a:t>at or below 1ug/L </a:t>
            </a:r>
            <a:r>
              <a:rPr lang="en-CA" sz="2400" dirty="0">
                <a:latin typeface="Arial" panose="020B0604020202020204" pitchFamily="34" charset="0"/>
                <a:cs typeface="Arial" panose="020B0604020202020204" pitchFamily="34" charset="0"/>
              </a:rPr>
              <a:t>and </a:t>
            </a:r>
            <a:r>
              <a:rPr lang="en-CA" sz="2400" dirty="0" smtClean="0">
                <a:latin typeface="Arial" panose="020B0604020202020204" pitchFamily="34" charset="0"/>
                <a:cs typeface="Arial" panose="020B0604020202020204" pitchFamily="34" charset="0"/>
              </a:rPr>
              <a:t>records are maintained </a:t>
            </a:r>
            <a:r>
              <a:rPr lang="en-CA" sz="2400" dirty="0">
                <a:latin typeface="Arial" panose="020B0604020202020204" pitchFamily="34" charset="0"/>
                <a:cs typeface="Arial" panose="020B0604020202020204" pitchFamily="34" charset="0"/>
              </a:rPr>
              <a:t>to document the filter cartridges being </a:t>
            </a:r>
            <a:r>
              <a:rPr lang="en-CA" sz="2400" dirty="0" smtClean="0">
                <a:latin typeface="Arial" panose="020B0604020202020204" pitchFamily="34" charset="0"/>
                <a:cs typeface="Arial" panose="020B0604020202020204" pitchFamily="34" charset="0"/>
              </a:rPr>
              <a:t>changed.</a:t>
            </a:r>
          </a:p>
          <a:p>
            <a:pPr marL="457200" indent="-4572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tap is not accessible to </a:t>
            </a:r>
            <a:r>
              <a:rPr lang="en-CA" sz="2400" dirty="0" smtClean="0">
                <a:latin typeface="Arial" panose="020B0604020202020204" pitchFamily="34" charset="0"/>
                <a:cs typeface="Arial" panose="020B0604020202020204" pitchFamily="34" charset="0"/>
              </a:rPr>
              <a:t>children.</a:t>
            </a:r>
            <a:endParaRPr lang="en-CA" sz="2400" dirty="0">
              <a:latin typeface="Arial" panose="020B0604020202020204" pitchFamily="34" charset="0"/>
              <a:cs typeface="Arial" panose="020B0604020202020204" pitchFamily="34" charset="0"/>
            </a:endParaRPr>
          </a:p>
          <a:p>
            <a:pPr marL="0" indent="0"/>
            <a:endParaRPr lang="en-CA" sz="1400" dirty="0" smtClean="0">
              <a:latin typeface="Arial" panose="020B0604020202020204" pitchFamily="34" charset="0"/>
              <a:cs typeface="Arial" panose="020B0604020202020204" pitchFamily="34" charset="0"/>
            </a:endParaRPr>
          </a:p>
          <a:p>
            <a:pPr marL="0" indent="0"/>
            <a:r>
              <a:rPr lang="en-CA" sz="2000" dirty="0" smtClean="0">
                <a:latin typeface="Arial" panose="020B0604020202020204" pitchFamily="34" charset="0"/>
                <a:cs typeface="Arial" panose="020B0604020202020204" pitchFamily="34" charset="0"/>
              </a:rPr>
              <a:t>*end-of-branch flushing would still be </a:t>
            </a:r>
            <a:r>
              <a:rPr lang="en-CA" sz="2000" dirty="0">
                <a:latin typeface="Arial" panose="020B0604020202020204" pitchFamily="34" charset="0"/>
                <a:cs typeface="Arial" panose="020B0604020202020204" pitchFamily="34" charset="0"/>
              </a:rPr>
              <a:t>required at all </a:t>
            </a:r>
            <a:r>
              <a:rPr lang="en-CA" sz="2000" dirty="0" smtClean="0">
                <a:latin typeface="Arial" panose="020B0604020202020204" pitchFamily="34" charset="0"/>
                <a:cs typeface="Arial" panose="020B0604020202020204" pitchFamily="34" charset="0"/>
              </a:rPr>
              <a:t>facilities.</a:t>
            </a:r>
            <a:endParaRPr lang="en-CA" sz="2000" dirty="0">
              <a:latin typeface="Arial" panose="020B0604020202020204" pitchFamily="34" charset="0"/>
              <a:cs typeface="Arial" panose="020B0604020202020204" pitchFamily="34" charset="0"/>
            </a:endParaRPr>
          </a:p>
          <a:p>
            <a:pPr marL="0" indent="0"/>
            <a:endParaRPr lang="en-CA"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A75E5A1-F406-4330-BA35-7496F1E8181B}" type="slidenum">
              <a:rPr lang="en-US" smtClean="0"/>
              <a:pPr/>
              <a:t>22</a:t>
            </a:fld>
            <a:endParaRPr lang="en-US"/>
          </a:p>
        </p:txBody>
      </p:sp>
    </p:spTree>
    <p:extLst>
      <p:ext uri="{BB962C8B-B14F-4D97-AF65-F5344CB8AC3E}">
        <p14:creationId xmlns="" xmlns:p14="http://schemas.microsoft.com/office/powerpoint/2010/main" val="59788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C033F1-2757-4F83-B110-2020BC4D0C9A}" type="slidenum">
              <a:rPr lang="en-US" smtClean="0"/>
              <a:pPr>
                <a:defRPr/>
              </a:pPr>
              <a:t>23</a:t>
            </a:fld>
            <a:endParaRPr lang="en-US"/>
          </a:p>
        </p:txBody>
      </p:sp>
      <p:pic>
        <p:nvPicPr>
          <p:cNvPr id="5" name="Picture 2"/>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5696" y="315686"/>
            <a:ext cx="5063826"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190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Guideline on Lead (1/3)</a:t>
            </a:r>
          </a:p>
        </p:txBody>
      </p:sp>
      <p:sp>
        <p:nvSpPr>
          <p:cNvPr id="37891" name="Content Placeholder 2"/>
          <p:cNvSpPr>
            <a:spLocks noGrp="1"/>
          </p:cNvSpPr>
          <p:nvPr>
            <p:ph idx="1"/>
          </p:nvPr>
        </p:nvSpPr>
        <p:spPr>
          <a:xfrm>
            <a:off x="457200" y="1671638"/>
            <a:ext cx="8229600" cy="4348162"/>
          </a:xfrm>
        </p:spPr>
        <p:txBody>
          <a:bodyPr/>
          <a:lstStyle/>
          <a:p>
            <a:pPr>
              <a:buFont typeface="Arial" pitchFamily="34" charset="0"/>
              <a:buChar char="•"/>
            </a:pPr>
            <a:r>
              <a:rPr lang="en-CA" altLang="en-US" sz="2400" dirty="0" smtClean="0">
                <a:latin typeface="Arial" panose="020B0604020202020204" pitchFamily="34" charset="0"/>
                <a:cs typeface="Arial" panose="020B0604020202020204" pitchFamily="34" charset="0"/>
              </a:rPr>
              <a:t>Health Canada consulted on a more stringent guideline for lead in drinking water in 2017.</a:t>
            </a:r>
          </a:p>
          <a:p>
            <a:pPr>
              <a:buFont typeface="Arial" pitchFamily="34" charset="0"/>
              <a:buChar char="•"/>
            </a:pPr>
            <a:r>
              <a:rPr lang="en-CA" alt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A maximum acceptable concentration (MAC) of 0.005 mg/L (5 µg/L) is proposed for total lead in drinking water, based on a sample of water taken at the tap and using the appropriate protocol for the type of building being sampled. Every effort should be made to maintain lead levels in drinking water as low as reasonably achievable (or ALARA)”.</a:t>
            </a:r>
            <a:endParaRPr lang="en-CA" altLang="en-US" sz="2400" dirty="0" smtClean="0">
              <a:latin typeface="Arial" panose="020B0604020202020204" pitchFamily="34" charset="0"/>
              <a:cs typeface="Arial" panose="020B0604020202020204" pitchFamily="34" charset="0"/>
            </a:endParaRPr>
          </a:p>
          <a:p>
            <a:pPr>
              <a:buFont typeface="Arial" pitchFamily="34" charset="0"/>
              <a:buChar char="•"/>
            </a:pPr>
            <a:r>
              <a:rPr lang="en-CA" altLang="en-US" sz="2400" dirty="0" smtClean="0">
                <a:latin typeface="Arial" panose="020B0604020202020204" pitchFamily="34" charset="0"/>
                <a:cs typeface="Arial" panose="020B0604020202020204" pitchFamily="34" charset="0"/>
              </a:rPr>
              <a:t>The health basis of the guideline is a decrement in IQ and is observed at any level of lead.</a:t>
            </a:r>
          </a:p>
          <a:p>
            <a:pPr>
              <a:buFont typeface="Arial" pitchFamily="34" charset="0"/>
              <a:buChar char="•"/>
            </a:pPr>
            <a:endParaRPr lang="en-CA" alt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Guideline on Lead (2/3)</a:t>
            </a:r>
          </a:p>
        </p:txBody>
      </p:sp>
      <p:sp>
        <p:nvSpPr>
          <p:cNvPr id="37891" name="Content Placeholder 2"/>
          <p:cNvSpPr>
            <a:spLocks noGrp="1"/>
          </p:cNvSpPr>
          <p:nvPr>
            <p:ph idx="1"/>
          </p:nvPr>
        </p:nvSpPr>
        <p:spPr>
          <a:xfrm>
            <a:off x="457200" y="1671638"/>
            <a:ext cx="8305800" cy="4271962"/>
          </a:xfrm>
        </p:spPr>
        <p:txBody>
          <a:bodyPr/>
          <a:lstStyle/>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Health Canada is setting a precedent with the health basis of the guideline value and recommending that the level be determined at the tap using appropriate monitoring methodology.</a:t>
            </a:r>
          </a:p>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Lead monitoring strategies are provided in the document.</a:t>
            </a:r>
          </a:p>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The document makes reference to filters at the tap as a means of reducing exposure to lead.</a:t>
            </a:r>
          </a:p>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A final document has not been posted as of this date (May 16, 2018).</a:t>
            </a: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Guideline on Lead (3/3)</a:t>
            </a:r>
          </a:p>
        </p:txBody>
      </p:sp>
      <p:sp>
        <p:nvSpPr>
          <p:cNvPr id="37891" name="Content Placeholder 2"/>
          <p:cNvSpPr>
            <a:spLocks noGrp="1"/>
          </p:cNvSpPr>
          <p:nvPr>
            <p:ph idx="1"/>
          </p:nvPr>
        </p:nvSpPr>
        <p:spPr>
          <a:xfrm>
            <a:off x="457200" y="2057400"/>
            <a:ext cx="8229600" cy="3459163"/>
          </a:xfrm>
        </p:spPr>
        <p:txBody>
          <a:bodyPr/>
          <a:lstStyle/>
          <a:p>
            <a:pPr>
              <a:spcBef>
                <a:spcPts val="1800"/>
              </a:spcBef>
              <a:buFont typeface="Arial" pitchFamily="34" charset="0"/>
              <a:buChar char="•"/>
            </a:pPr>
            <a:r>
              <a:rPr lang="en-CA" altLang="en-US" sz="2400" dirty="0" smtClean="0"/>
              <a:t>The document is still being revised.</a:t>
            </a:r>
          </a:p>
          <a:p>
            <a:pPr>
              <a:spcBef>
                <a:spcPts val="1800"/>
              </a:spcBef>
              <a:buFont typeface="Arial" pitchFamily="34" charset="0"/>
              <a:buChar char="•"/>
            </a:pPr>
            <a:r>
              <a:rPr lang="en-CA" altLang="en-US" sz="2400" dirty="0" smtClean="0"/>
              <a:t>The ministry will review the document when it is posted and carry out a consultation on the Environmental Registry.</a:t>
            </a:r>
          </a:p>
          <a:p>
            <a:pPr>
              <a:spcBef>
                <a:spcPts val="1800"/>
              </a:spcBef>
              <a:buFont typeface="Arial" pitchFamily="34" charset="0"/>
              <a:buChar char="•"/>
            </a:pPr>
            <a:r>
              <a:rPr lang="en-CA" altLang="en-US" sz="2400" dirty="0" smtClean="0"/>
              <a:t>Any comments that are submitted will be considered.</a:t>
            </a:r>
          </a:p>
          <a:p>
            <a:pPr>
              <a:spcBef>
                <a:spcPts val="1800"/>
              </a:spcBef>
              <a:buFont typeface="Arial" pitchFamily="34" charset="0"/>
              <a:buChar char="•"/>
            </a:pPr>
            <a:endParaRPr lang="en-CA" altLang="en-US" sz="2400" dirty="0" smtClean="0"/>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26</a:t>
            </a:fld>
            <a:endParaRPr lang="en-US"/>
          </a:p>
        </p:txBody>
      </p:sp>
    </p:spTree>
    <p:extLst>
      <p:ext uri="{BB962C8B-B14F-4D97-AF65-F5344CB8AC3E}">
        <p14:creationId xmlns="" xmlns:p14="http://schemas.microsoft.com/office/powerpoint/2010/main" val="239873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Guideline on Copper</a:t>
            </a:r>
          </a:p>
        </p:txBody>
      </p:sp>
      <p:sp>
        <p:nvSpPr>
          <p:cNvPr id="37891" name="Content Placeholder 2"/>
          <p:cNvSpPr>
            <a:spLocks noGrp="1"/>
          </p:cNvSpPr>
          <p:nvPr>
            <p:ph idx="1"/>
          </p:nvPr>
        </p:nvSpPr>
        <p:spPr>
          <a:xfrm>
            <a:off x="457200" y="1524000"/>
            <a:ext cx="8229600" cy="4495800"/>
          </a:xfrm>
        </p:spPr>
        <p:txBody>
          <a:bodyPr/>
          <a:lstStyle/>
          <a:p>
            <a:pPr>
              <a:spcBef>
                <a:spcPts val="500"/>
              </a:spcBef>
              <a:buFont typeface="Arial" pitchFamily="34" charset="0"/>
              <a:buChar char="•"/>
            </a:pPr>
            <a:r>
              <a:rPr lang="en-CA" altLang="en-US" sz="2400" dirty="0" smtClean="0"/>
              <a:t>Health Canada is currently consulting on a guideline for Copper in Drinking Water and proposes:</a:t>
            </a:r>
          </a:p>
          <a:p>
            <a:pPr marL="723900" indent="-368300">
              <a:spcBef>
                <a:spcPts val="500"/>
              </a:spcBef>
              <a:buFont typeface="Wingdings" panose="05000000000000000000" pitchFamily="2" charset="2"/>
              <a:buChar char="Ø"/>
            </a:pPr>
            <a:r>
              <a:rPr lang="en-CA" altLang="en-US" sz="2400" dirty="0" smtClean="0"/>
              <a:t>Aesthetic objective (1 mg/L), and </a:t>
            </a:r>
          </a:p>
          <a:p>
            <a:pPr marL="723900" indent="-368300">
              <a:spcBef>
                <a:spcPts val="500"/>
              </a:spcBef>
              <a:buFont typeface="Wingdings" panose="05000000000000000000" pitchFamily="2" charset="2"/>
              <a:buChar char="Ø"/>
            </a:pPr>
            <a:r>
              <a:rPr lang="en-CA" altLang="en-US" sz="2400" dirty="0" smtClean="0"/>
              <a:t>Health-based MAC (2 mg/L).</a:t>
            </a:r>
          </a:p>
          <a:p>
            <a:pPr>
              <a:spcBef>
                <a:spcPts val="500"/>
              </a:spcBef>
              <a:buFont typeface="Arial" pitchFamily="34" charset="0"/>
              <a:buChar char="•"/>
            </a:pPr>
            <a:r>
              <a:rPr lang="en-CA" altLang="en-US" sz="2400" dirty="0" smtClean="0"/>
              <a:t>The MAC is based on the protection of bottle-fed infants such that no ill effects are observed.</a:t>
            </a:r>
          </a:p>
          <a:p>
            <a:pPr>
              <a:spcBef>
                <a:spcPts val="500"/>
              </a:spcBef>
              <a:buFont typeface="Arial" pitchFamily="34" charset="0"/>
              <a:buChar char="•"/>
            </a:pPr>
            <a:r>
              <a:rPr lang="en-CA" altLang="en-US" sz="2400" dirty="0" smtClean="0"/>
              <a:t>There is a linkage to corrosion control and lead with a focus on proper monitoring.</a:t>
            </a:r>
          </a:p>
          <a:p>
            <a:pPr>
              <a:spcBef>
                <a:spcPts val="500"/>
              </a:spcBef>
              <a:buFont typeface="Arial" pitchFamily="34" charset="0"/>
              <a:buChar char="•"/>
            </a:pPr>
            <a:r>
              <a:rPr lang="en-CA" altLang="en-US" sz="2400" dirty="0" smtClean="0"/>
              <a:t>Monitoring for copper is also a challenge as the sampling protocol is important. </a:t>
            </a:r>
          </a:p>
          <a:p>
            <a:pPr>
              <a:spcBef>
                <a:spcPts val="500"/>
              </a:spcBef>
              <a:buFont typeface="Arial" pitchFamily="34" charset="0"/>
              <a:buChar char="•"/>
            </a:pPr>
            <a:r>
              <a:rPr lang="en-CA" altLang="en-US" sz="2400" dirty="0" smtClean="0"/>
              <a:t>Consultation ends on May 25, 2018</a:t>
            </a:r>
          </a:p>
          <a:p>
            <a:pPr>
              <a:buFont typeface="Arial" pitchFamily="34" charset="0"/>
              <a:buChar char="•"/>
            </a:pPr>
            <a:endParaRPr lang="en-CA" altLang="en-US" sz="2400" dirty="0" smtClean="0"/>
          </a:p>
          <a:p>
            <a:pPr>
              <a:buFont typeface="Arial" pitchFamily="34" charset="0"/>
              <a:buChar char="•"/>
            </a:pPr>
            <a:endParaRPr lang="en-CA" altLang="en-US" sz="2400" dirty="0" smtClean="0"/>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Guidance on QMRA (1/3)</a:t>
            </a:r>
          </a:p>
        </p:txBody>
      </p:sp>
      <p:sp>
        <p:nvSpPr>
          <p:cNvPr id="37891" name="Content Placeholder 2"/>
          <p:cNvSpPr>
            <a:spLocks noGrp="1"/>
          </p:cNvSpPr>
          <p:nvPr>
            <p:ph idx="1"/>
          </p:nvPr>
        </p:nvSpPr>
        <p:spPr>
          <a:xfrm>
            <a:off x="457200" y="1752600"/>
            <a:ext cx="8229600" cy="3763963"/>
          </a:xfrm>
        </p:spPr>
        <p:txBody>
          <a:bodyPr/>
          <a:lstStyle/>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Health Canada has developed a guidance (not a guideline) document for applying Quantitative Microbial Risk Assessment to drinking water treatment processes.</a:t>
            </a:r>
          </a:p>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The consultation for this document ended on May 11, 2018.</a:t>
            </a:r>
          </a:p>
          <a:p>
            <a:pPr>
              <a:spcBef>
                <a:spcPts val="1800"/>
              </a:spcBef>
              <a:buFont typeface="Arial" pitchFamily="34" charset="0"/>
              <a:buChar char="•"/>
            </a:pPr>
            <a:r>
              <a:rPr lang="en-CA" altLang="en-US" sz="2400" dirty="0" smtClean="0">
                <a:latin typeface="Arial" panose="020B0604020202020204" pitchFamily="34" charset="0"/>
                <a:cs typeface="Arial" panose="020B0604020202020204" pitchFamily="34" charset="0"/>
              </a:rPr>
              <a:t>QMRA is a useful tool to assess health risks from pathogens in drinking water.</a:t>
            </a:r>
          </a:p>
          <a:p>
            <a:pPr>
              <a:spcBef>
                <a:spcPts val="1800"/>
              </a:spcBef>
              <a:buFont typeface="Arial" pitchFamily="34" charset="0"/>
              <a:buChar char="•"/>
            </a:pPr>
            <a:endParaRPr lang="en-CA" altLang="en-US" sz="2400" dirty="0" smtClean="0">
              <a:latin typeface="Arial" panose="020B0604020202020204" pitchFamily="34" charset="0"/>
              <a:cs typeface="Arial" panose="020B0604020202020204" pitchFamily="34" charset="0"/>
            </a:endParaRPr>
          </a:p>
          <a:p>
            <a:pPr>
              <a:spcBef>
                <a:spcPts val="1800"/>
              </a:spcBef>
              <a:buFont typeface="Arial" pitchFamily="34" charset="0"/>
              <a:buChar char="•"/>
            </a:pPr>
            <a:endParaRPr lang="en-CA" alt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Guidance on QMRA (2/3)</a:t>
            </a:r>
          </a:p>
        </p:txBody>
      </p:sp>
      <p:sp>
        <p:nvSpPr>
          <p:cNvPr id="37891" name="Content Placeholder 2"/>
          <p:cNvSpPr>
            <a:spLocks noGrp="1"/>
          </p:cNvSpPr>
          <p:nvPr>
            <p:ph idx="1"/>
          </p:nvPr>
        </p:nvSpPr>
        <p:spPr>
          <a:xfrm>
            <a:off x="457200" y="1524000"/>
            <a:ext cx="8305800" cy="4424362"/>
          </a:xfrm>
          <a:solidFill>
            <a:schemeClr val="bg1"/>
          </a:solidFill>
        </p:spPr>
        <p:txBody>
          <a:bodyPr/>
          <a:lstStyle/>
          <a:p>
            <a:pPr>
              <a:buFont typeface="Arial" pitchFamily="34" charset="0"/>
              <a:buChar char="•"/>
            </a:pPr>
            <a:r>
              <a:rPr lang="en-US" sz="2400" dirty="0" smtClean="0">
                <a:latin typeface="Arial" panose="020B0604020202020204" pitchFamily="34" charset="0"/>
                <a:cs typeface="Arial" panose="020B0604020202020204" pitchFamily="34" charset="0"/>
              </a:rPr>
              <a:t>The Excel model which can be downloaded can be used: </a:t>
            </a:r>
          </a:p>
          <a:p>
            <a:pPr marL="723900" lvl="1" indent="-3683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determine critical control points in the drinking water system;</a:t>
            </a:r>
          </a:p>
          <a:p>
            <a:pPr marL="723900" lvl="1" indent="-3683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determine specific treatment processes to reduce the levels of various pathogens;</a:t>
            </a:r>
          </a:p>
          <a:p>
            <a:pPr marL="723900" lvl="1" indent="-3683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predict the consequences of various management options for reducing risk; </a:t>
            </a:r>
          </a:p>
          <a:p>
            <a:pPr marL="723900" lvl="1" indent="-3683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identify and prioritize research needs; and </a:t>
            </a:r>
          </a:p>
          <a:p>
            <a:pPr marL="723900" lvl="1" indent="-3683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assist in epidemiological investigations.</a:t>
            </a:r>
            <a:r>
              <a:rPr lang="en-CA" altLang="en-US" sz="2000" dirty="0" smtClean="0">
                <a:latin typeface="Arial" panose="020B0604020202020204" pitchFamily="34" charset="0"/>
                <a:cs typeface="Arial" panose="020B0604020202020204" pitchFamily="34" charset="0"/>
              </a:rPr>
              <a:t> </a:t>
            </a:r>
          </a:p>
          <a:p>
            <a:pPr>
              <a:buFont typeface="Arial" pitchFamily="34" charset="0"/>
              <a:buChar char="•"/>
            </a:pPr>
            <a:r>
              <a:rPr lang="en-CA" altLang="en-US" sz="2400" dirty="0" smtClean="0">
                <a:latin typeface="Arial" panose="020B0604020202020204" pitchFamily="34" charset="0"/>
                <a:cs typeface="Arial" panose="020B0604020202020204" pitchFamily="34" charset="0"/>
              </a:rPr>
              <a:t>The model can provide estimates of treatment barrier efficiency.</a:t>
            </a:r>
          </a:p>
          <a:p>
            <a:pPr>
              <a:buFont typeface="Arial" pitchFamily="34" charset="0"/>
              <a:buChar char="•"/>
            </a:pPr>
            <a:r>
              <a:rPr lang="en-CA" altLang="en-US" sz="2400" dirty="0" smtClean="0">
                <a:latin typeface="Arial" panose="020B0604020202020204" pitchFamily="34" charset="0"/>
                <a:cs typeface="Arial" panose="020B0604020202020204" pitchFamily="34" charset="0"/>
              </a:rPr>
              <a:t>Hence, it can be used to assess how changes in source water characteristics could affect the treatment efficiency.</a:t>
            </a: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Drinking Water Safety Net</a:t>
            </a:r>
          </a:p>
        </p:txBody>
      </p:sp>
      <p:sp>
        <p:nvSpPr>
          <p:cNvPr id="4" name="Slide Number Placeholder 3"/>
          <p:cNvSpPr>
            <a:spLocks noGrp="1"/>
          </p:cNvSpPr>
          <p:nvPr>
            <p:ph type="sldNum" sz="quarter" idx="12"/>
          </p:nvPr>
        </p:nvSpPr>
        <p:spPr/>
        <p:txBody>
          <a:bodyPr/>
          <a:lstStyle/>
          <a:p>
            <a:pPr>
              <a:defRPr/>
            </a:pPr>
            <a:fld id="{EE7D779F-94A0-4E39-B46E-D1D868B5132F}" type="slidenum">
              <a:rPr lang="en-US" smtClean="0"/>
              <a:pPr>
                <a:defRPr/>
              </a:pPr>
              <a:t>3</a:t>
            </a:fld>
            <a:endParaRPr lang="en-US"/>
          </a:p>
        </p:txBody>
      </p:sp>
      <p:pic>
        <p:nvPicPr>
          <p:cNvPr id="614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346" b="2559"/>
          <a:stretch/>
        </p:blipFill>
        <p:spPr bwMode="auto">
          <a:xfrm>
            <a:off x="250824" y="1453662"/>
            <a:ext cx="4703763" cy="454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49" name="TextBox 6"/>
          <p:cNvSpPr txBox="1">
            <a:spLocks noChangeArrowheads="1"/>
          </p:cNvSpPr>
          <p:nvPr/>
        </p:nvSpPr>
        <p:spPr bwMode="auto">
          <a:xfrm>
            <a:off x="5364163" y="2057400"/>
            <a:ext cx="29416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buFont typeface="Arial" charset="0"/>
              <a:buChar char="•"/>
            </a:pPr>
            <a:r>
              <a:rPr lang="en-CA" altLang="en-US" sz="2400" dirty="0" smtClean="0"/>
              <a:t>The contents in this presentation represent various aspects of the Safety Net.</a:t>
            </a:r>
            <a:endParaRPr lang="en-CA"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Health Canada’s Proposed Guidance on QMRA (3/3)</a:t>
            </a:r>
          </a:p>
        </p:txBody>
      </p:sp>
      <p:sp>
        <p:nvSpPr>
          <p:cNvPr id="37891" name="Content Placeholder 2"/>
          <p:cNvSpPr>
            <a:spLocks noGrp="1"/>
          </p:cNvSpPr>
          <p:nvPr>
            <p:ph idx="1"/>
          </p:nvPr>
        </p:nvSpPr>
        <p:spPr>
          <a:xfrm>
            <a:off x="457200" y="1671638"/>
            <a:ext cx="8229600" cy="3844925"/>
          </a:xfrm>
        </p:spPr>
        <p:txBody>
          <a:bodyPr/>
          <a:lstStyle/>
          <a:p>
            <a:pPr>
              <a:buFont typeface="Arial" pitchFamily="34" charset="0"/>
              <a:buChar char="•"/>
            </a:pPr>
            <a:r>
              <a:rPr lang="en-US" sz="2400" dirty="0" smtClean="0">
                <a:latin typeface="Arial" panose="020B0604020202020204" pitchFamily="34" charset="0"/>
                <a:cs typeface="Arial" panose="020B0604020202020204" pitchFamily="34" charset="0"/>
              </a:rPr>
              <a:t>This can assist in tasks such as:</a:t>
            </a:r>
          </a:p>
          <a:p>
            <a:pPr lvl="1" indent="-387350">
              <a:buFont typeface="Wingdings" panose="05000000000000000000" pitchFamily="2" charset="2"/>
              <a:buChar char="Ø"/>
            </a:pPr>
            <a:r>
              <a:rPr lang="en-US" dirty="0" smtClean="0">
                <a:latin typeface="Arial" panose="020B0604020202020204" pitchFamily="34" charset="0"/>
                <a:cs typeface="Arial" panose="020B0604020202020204" pitchFamily="34" charset="0"/>
              </a:rPr>
              <a:t>prioritizing hazards;</a:t>
            </a:r>
          </a:p>
          <a:p>
            <a:pPr lvl="1" indent="-387350">
              <a:buFont typeface="Wingdings" panose="05000000000000000000" pitchFamily="2" charset="2"/>
              <a:buChar char="Ø"/>
            </a:pPr>
            <a:r>
              <a:rPr lang="en-US" dirty="0" smtClean="0">
                <a:latin typeface="Arial" panose="020B0604020202020204" pitchFamily="34" charset="0"/>
                <a:cs typeface="Arial" panose="020B0604020202020204" pitchFamily="34" charset="0"/>
              </a:rPr>
              <a:t>identifying alternative risk management priorities and options;</a:t>
            </a:r>
          </a:p>
          <a:p>
            <a:pPr lvl="1" indent="-387350">
              <a:buFont typeface="Wingdings" panose="05000000000000000000" pitchFamily="2" charset="2"/>
              <a:buChar char="Ø"/>
            </a:pPr>
            <a:r>
              <a:rPr lang="en-US" dirty="0" smtClean="0">
                <a:latin typeface="Arial" panose="020B0604020202020204" pitchFamily="34" charset="0"/>
                <a:cs typeface="Arial" panose="020B0604020202020204" pitchFamily="34" charset="0"/>
              </a:rPr>
              <a:t>selection of appropriate interventions;</a:t>
            </a:r>
          </a:p>
          <a:p>
            <a:pPr lvl="1" indent="-387350">
              <a:buFont typeface="Wingdings" panose="05000000000000000000" pitchFamily="2" charset="2"/>
              <a:buChar char="Ø"/>
            </a:pPr>
            <a:r>
              <a:rPr lang="en-US" dirty="0" smtClean="0">
                <a:latin typeface="Arial" panose="020B0604020202020204" pitchFamily="34" charset="0"/>
                <a:cs typeface="Arial" panose="020B0604020202020204" pitchFamily="34" charset="0"/>
              </a:rPr>
              <a:t>cost-benefit analysis of risk management actions; and,</a:t>
            </a:r>
          </a:p>
          <a:p>
            <a:pPr lvl="1" indent="-387350">
              <a:buFont typeface="Wingdings" panose="05000000000000000000" pitchFamily="2" charset="2"/>
              <a:buChar char="Ø"/>
            </a:pPr>
            <a:r>
              <a:rPr lang="en-US" dirty="0" smtClean="0">
                <a:latin typeface="Arial" panose="020B0604020202020204" pitchFamily="34" charset="0"/>
                <a:cs typeface="Arial" panose="020B0604020202020204" pitchFamily="34" charset="0"/>
              </a:rPr>
              <a:t>setting of health-based performance targets for various processes in the drinking water system.</a:t>
            </a:r>
            <a:endParaRPr lang="en-CA"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12775"/>
          </a:xfrm>
        </p:spPr>
        <p:txBody>
          <a:bodyPr>
            <a:normAutofit fontScale="90000"/>
          </a:bodyPr>
          <a:lstStyle/>
          <a:p>
            <a:r>
              <a:rPr lang="en-CA" sz="2400" dirty="0" smtClean="0">
                <a:latin typeface="Arial" panose="020B0604020202020204" pitchFamily="34" charset="0"/>
                <a:cs typeface="Arial" panose="020B0604020202020204" pitchFamily="34" charset="0"/>
              </a:rPr>
              <a:t>Guidance for Developing an HAA Monitoring Program</a:t>
            </a:r>
            <a:endParaRPr lang="en-CA"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685800"/>
            <a:ext cx="9144000" cy="609600"/>
          </a:xfrm>
        </p:spPr>
        <p:txBody>
          <a:bodyPr>
            <a:normAutofit fontScale="92500"/>
          </a:bodyPr>
          <a:lstStyle/>
          <a:p>
            <a:pPr lvl="0"/>
            <a:r>
              <a:rPr lang="en-CA" sz="1800" dirty="0" smtClean="0">
                <a:solidFill>
                  <a:schemeClr val="tx1"/>
                </a:solidFill>
              </a:rPr>
              <a:t>General rule: </a:t>
            </a:r>
            <a:r>
              <a:rPr lang="en-CA" sz="1800" dirty="0">
                <a:solidFill>
                  <a:schemeClr val="tx1"/>
                </a:solidFill>
              </a:rPr>
              <a:t>all samples described </a:t>
            </a:r>
            <a:r>
              <a:rPr lang="en-CA" sz="1800" dirty="0" smtClean="0">
                <a:solidFill>
                  <a:schemeClr val="tx1"/>
                </a:solidFill>
              </a:rPr>
              <a:t>below should </a:t>
            </a:r>
            <a:r>
              <a:rPr lang="en-CA" sz="1800" dirty="0">
                <a:solidFill>
                  <a:schemeClr val="tx1"/>
                </a:solidFill>
              </a:rPr>
              <a:t>be obtained from a sampling point where the free (combined) chlorine residual </a:t>
            </a:r>
            <a:r>
              <a:rPr lang="en-CA" sz="1800" dirty="0" smtClean="0">
                <a:solidFill>
                  <a:schemeClr val="tx1"/>
                </a:solidFill>
              </a:rPr>
              <a:t>is </a:t>
            </a:r>
            <a:r>
              <a:rPr lang="en-CA" sz="1800" dirty="0">
                <a:solidFill>
                  <a:schemeClr val="tx1"/>
                </a:solidFill>
              </a:rPr>
              <a:t>maintained over 0.2 mg/L (1.0 mg/L</a:t>
            </a:r>
            <a:r>
              <a:rPr lang="en-CA" sz="1800" dirty="0" smtClean="0">
                <a:solidFill>
                  <a:schemeClr val="tx1"/>
                </a:solidFill>
              </a:rPr>
              <a:t>), </a:t>
            </a:r>
            <a:r>
              <a:rPr lang="en-CA" sz="1800" dirty="0">
                <a:solidFill>
                  <a:schemeClr val="tx1"/>
                </a:solidFill>
              </a:rPr>
              <a:t>respectively.</a:t>
            </a:r>
          </a:p>
          <a:p>
            <a:endParaRPr lang="en-CA" dirty="0"/>
          </a:p>
        </p:txBody>
      </p:sp>
      <p:graphicFrame>
        <p:nvGraphicFramePr>
          <p:cNvPr id="4" name="Table 3"/>
          <p:cNvGraphicFramePr>
            <a:graphicFrameLocks noGrp="1"/>
          </p:cNvGraphicFramePr>
          <p:nvPr>
            <p:extLst>
              <p:ext uri="{D42A27DB-BD31-4B8C-83A1-F6EECF244321}">
                <p14:modId xmlns="" xmlns:p14="http://schemas.microsoft.com/office/powerpoint/2010/main" val="1159627991"/>
              </p:ext>
            </p:extLst>
          </p:nvPr>
        </p:nvGraphicFramePr>
        <p:xfrm>
          <a:off x="304800" y="1295401"/>
          <a:ext cx="8534401" cy="4221480"/>
        </p:xfrm>
        <a:graphic>
          <a:graphicData uri="http://schemas.openxmlformats.org/drawingml/2006/table">
            <a:tbl>
              <a:tblPr firstRow="1" bandRow="1">
                <a:tableStyleId>{5C22544A-7EE6-4342-B048-85BDC9FD1C3A}</a:tableStyleId>
              </a:tblPr>
              <a:tblGrid>
                <a:gridCol w="2514601"/>
                <a:gridCol w="2666999"/>
                <a:gridCol w="3352801"/>
              </a:tblGrid>
              <a:tr h="118091">
                <a:tc>
                  <a:txBody>
                    <a:bodyPr/>
                    <a:lstStyle/>
                    <a:p>
                      <a:r>
                        <a:rPr lang="en-CA" sz="1600" dirty="0" smtClean="0"/>
                        <a:t>First</a:t>
                      </a:r>
                      <a:r>
                        <a:rPr lang="en-CA" sz="1600" baseline="0" dirty="0" smtClean="0"/>
                        <a:t> Year of Sampling</a:t>
                      </a:r>
                      <a:endParaRPr lang="en-CA" sz="1600" dirty="0"/>
                    </a:p>
                  </a:txBody>
                  <a:tcPr>
                    <a:solidFill>
                      <a:schemeClr val="accent1">
                        <a:lumMod val="50000"/>
                      </a:schemeClr>
                    </a:solidFill>
                  </a:tcPr>
                </a:tc>
                <a:tc>
                  <a:txBody>
                    <a:bodyPr/>
                    <a:lstStyle/>
                    <a:p>
                      <a:r>
                        <a:rPr lang="en-CA" sz="1600" dirty="0" smtClean="0"/>
                        <a:t>Second Year of Sampling</a:t>
                      </a:r>
                      <a:endParaRPr lang="en-CA" sz="1600" dirty="0"/>
                    </a:p>
                  </a:txBody>
                  <a:tcPr>
                    <a:solidFill>
                      <a:schemeClr val="accent1">
                        <a:lumMod val="50000"/>
                      </a:schemeClr>
                    </a:solidFill>
                  </a:tcPr>
                </a:tc>
                <a:tc>
                  <a:txBody>
                    <a:bodyPr/>
                    <a:lstStyle/>
                    <a:p>
                      <a:r>
                        <a:rPr lang="en-CA" sz="1600" dirty="0" smtClean="0"/>
                        <a:t>Third</a:t>
                      </a:r>
                      <a:r>
                        <a:rPr lang="en-CA" sz="1600" baseline="0" dirty="0" smtClean="0"/>
                        <a:t> Year of Sampling</a:t>
                      </a:r>
                      <a:endParaRPr lang="en-CA" sz="1600" dirty="0"/>
                    </a:p>
                  </a:txBody>
                  <a:tcPr>
                    <a:solidFill>
                      <a:schemeClr val="accent1">
                        <a:lumMod val="50000"/>
                      </a:schemeClr>
                    </a:solidFill>
                  </a:tcPr>
                </a:tc>
              </a:tr>
              <a:tr h="445525">
                <a:tc>
                  <a:txBody>
                    <a:bodyPr/>
                    <a:lstStyle/>
                    <a:p>
                      <a:r>
                        <a:rPr lang="en-CA" sz="1100" kern="1200" dirty="0" smtClean="0">
                          <a:solidFill>
                            <a:schemeClr val="dk1"/>
                          </a:solidFill>
                          <a:effectLst/>
                          <a:latin typeface="+mn-lt"/>
                          <a:ea typeface="+mn-ea"/>
                          <a:cs typeface="+mn-cs"/>
                        </a:rPr>
                        <a:t>Established THM sampling point may be appropriate provided the chlorine concentrations are as described above.  If the residual is below the concentrations listed, use a nearby sampling point that meets the recommended residual. </a:t>
                      </a:r>
                      <a:endParaRPr lang="en-CA" sz="11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Where a system re-chlorinates via a booster station, samples should be obtained in the distribution system after the booster station. </a:t>
                      </a:r>
                    </a:p>
                    <a:p>
                      <a:endParaRPr lang="en-CA" sz="11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If neither of the running annual averages for HAAs calculated (after year one and two) were higher than one-half of the standard (40 </a:t>
                      </a:r>
                      <a:r>
                        <a:rPr lang="en-CA" sz="1100" kern="1200" dirty="0" err="1" smtClean="0">
                          <a:solidFill>
                            <a:schemeClr val="dk1"/>
                          </a:solidFill>
                          <a:effectLst/>
                          <a:latin typeface="+mn-lt"/>
                          <a:ea typeface="+mn-ea"/>
                          <a:cs typeface="+mn-cs"/>
                        </a:rPr>
                        <a:t>μg</a:t>
                      </a:r>
                      <a:r>
                        <a:rPr lang="en-CA" sz="1100" kern="1200" dirty="0" smtClean="0">
                          <a:solidFill>
                            <a:schemeClr val="dk1"/>
                          </a:solidFill>
                          <a:effectLst/>
                          <a:latin typeface="+mn-lt"/>
                          <a:ea typeface="+mn-ea"/>
                          <a:cs typeface="+mn-cs"/>
                        </a:rPr>
                        <a:t>/L), the sampling point used in the first year of sampling can be used for compliance in future years.</a:t>
                      </a:r>
                    </a:p>
                  </a:txBody>
                  <a:tcPr/>
                </a:tc>
              </a:tr>
              <a:tr h="504570">
                <a:tc>
                  <a:txBody>
                    <a:bodyPr/>
                    <a:lstStyle/>
                    <a:p>
                      <a:endParaRPr lang="en-CA"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If the system does not have booster stations, but has storage facilities where re-chlorination occurs, the sampling should be at points after the storage facilities. </a:t>
                      </a:r>
                    </a:p>
                    <a:p>
                      <a:endParaRPr lang="en-CA" sz="11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If one of the running annual averages is over 40 µg/L, the municipality is required to choose a third sampling point using the same criteria as the second year, and obtain samples from this sampling point for the third year. The municipality will then be required to sample from the point which had the highest individual sample result for future years.</a:t>
                      </a:r>
                    </a:p>
                  </a:txBody>
                  <a:tcPr/>
                </a:tc>
              </a:tr>
              <a:tr h="209343">
                <a:tc>
                  <a:txBody>
                    <a:bodyPr/>
                    <a:lstStyle/>
                    <a:p>
                      <a:endParaRPr lang="en-CA"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If the system does not re-chlorinate, but has storage the sampling should be at points after the storage facilities. </a:t>
                      </a:r>
                    </a:p>
                  </a:txBody>
                  <a:tcPr/>
                </a:tc>
                <a:tc>
                  <a:txBody>
                    <a:bodyPr/>
                    <a:lstStyle/>
                    <a:p>
                      <a:endParaRPr lang="en-CA" sz="1600" dirty="0"/>
                    </a:p>
                  </a:txBody>
                  <a:tcPr/>
                </a:tc>
              </a:tr>
              <a:tr h="246471">
                <a:tc>
                  <a:txBody>
                    <a:bodyPr/>
                    <a:lstStyle/>
                    <a:p>
                      <a:endParaRPr lang="en-CA"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dk1"/>
                          </a:solidFill>
                          <a:effectLst/>
                          <a:latin typeface="+mn-lt"/>
                          <a:ea typeface="+mn-ea"/>
                          <a:cs typeface="+mn-cs"/>
                        </a:rPr>
                        <a:t>If the system does not re-chlorinate nor have storage, obtain the sample from another point in the distribution system.</a:t>
                      </a:r>
                    </a:p>
                  </a:txBody>
                  <a:tcPr/>
                </a:tc>
                <a:tc>
                  <a:txBody>
                    <a:bodyPr/>
                    <a:lstStyle/>
                    <a:p>
                      <a:endParaRPr lang="en-CA" sz="1600" dirty="0"/>
                    </a:p>
                  </a:txBody>
                  <a:tcPr/>
                </a:tc>
              </a:tr>
            </a:tbl>
          </a:graphicData>
        </a:graphic>
      </p:graphicFrame>
      <p:sp>
        <p:nvSpPr>
          <p:cNvPr id="5" name="TextBox 4"/>
          <p:cNvSpPr txBox="1"/>
          <p:nvPr/>
        </p:nvSpPr>
        <p:spPr>
          <a:xfrm>
            <a:off x="0" y="5562600"/>
            <a:ext cx="8763000" cy="523220"/>
          </a:xfrm>
          <a:prstGeom prst="rect">
            <a:avLst/>
          </a:prstGeom>
          <a:noFill/>
        </p:spPr>
        <p:txBody>
          <a:bodyPr wrap="square" rtlCol="0">
            <a:spAutoFit/>
          </a:bodyPr>
          <a:lstStyle/>
          <a:p>
            <a:r>
              <a:rPr lang="en-CA" sz="1400" dirty="0"/>
              <a:t>The outlined sampling plan is intended to be flexible and recognizes that municipalities have been sampling for HAAs since </a:t>
            </a:r>
            <a:r>
              <a:rPr lang="en-CA" sz="1400" dirty="0" smtClean="0"/>
              <a:t>2017.</a:t>
            </a:r>
            <a:endParaRPr lang="en-CA" sz="1400" dirty="0"/>
          </a:p>
        </p:txBody>
      </p:sp>
    </p:spTree>
    <p:extLst>
      <p:ext uri="{BB962C8B-B14F-4D97-AF65-F5344CB8AC3E}">
        <p14:creationId xmlns="" xmlns:p14="http://schemas.microsoft.com/office/powerpoint/2010/main" val="73217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Ontario Algal Bloom Monitoring Update</a:t>
            </a:r>
          </a:p>
        </p:txBody>
      </p:sp>
      <p:sp>
        <p:nvSpPr>
          <p:cNvPr id="37891" name="Content Placeholder 2"/>
          <p:cNvSpPr>
            <a:spLocks noGrp="1"/>
          </p:cNvSpPr>
          <p:nvPr>
            <p:ph idx="1"/>
          </p:nvPr>
        </p:nvSpPr>
        <p:spPr>
          <a:xfrm>
            <a:off x="457200" y="1828800"/>
            <a:ext cx="8229600" cy="3844925"/>
          </a:xfrm>
        </p:spPr>
        <p:txBody>
          <a:bodyPr/>
          <a:lstStyle/>
          <a:p>
            <a:pPr>
              <a:buFont typeface="Arial" panose="020B0604020202020204" pitchFamily="34" charset="0"/>
              <a:buChar char="•"/>
            </a:pPr>
            <a:r>
              <a:rPr lang="en-CA" altLang="en-US" sz="2400" dirty="0" smtClean="0"/>
              <a:t>Sample from June to October.</a:t>
            </a:r>
          </a:p>
          <a:p>
            <a:pPr>
              <a:buFont typeface="Arial" panose="020B0604020202020204" pitchFamily="34" charset="0"/>
              <a:buChar char="•"/>
            </a:pPr>
            <a:r>
              <a:rPr lang="en-CA" altLang="en-US" sz="2400" dirty="0" smtClean="0"/>
              <a:t>Visual observation is key for all systems.</a:t>
            </a:r>
          </a:p>
          <a:p>
            <a:pPr>
              <a:buFont typeface="Arial" panose="020B0604020202020204" pitchFamily="34" charset="0"/>
              <a:buChar char="•"/>
            </a:pPr>
            <a:r>
              <a:rPr lang="en-CA" altLang="en-US" sz="2400" dirty="0" smtClean="0"/>
              <a:t>All blooms regarded as potentially toxic.</a:t>
            </a:r>
          </a:p>
          <a:p>
            <a:pPr>
              <a:buFont typeface="Arial" panose="020B0604020202020204" pitchFamily="34" charset="0"/>
              <a:buChar char="•"/>
            </a:pPr>
            <a:r>
              <a:rPr lang="en-CA" altLang="en-US" sz="2400" dirty="0" smtClean="0"/>
              <a:t>Test raw and treated water for microcystins if bloom observed or system has a history with blooms.</a:t>
            </a:r>
          </a:p>
          <a:p>
            <a:pPr>
              <a:buFont typeface="Arial" panose="020B0604020202020204" pitchFamily="34" charset="0"/>
              <a:buChar char="•"/>
            </a:pPr>
            <a:r>
              <a:rPr lang="en-CA" altLang="en-US" sz="2400" dirty="0" smtClean="0"/>
              <a:t>Testing begins at least weekly and increases to daily with detection of a bloom.</a:t>
            </a:r>
          </a:p>
          <a:p>
            <a:pPr>
              <a:buFont typeface="Arial" panose="020B0604020202020204" pitchFamily="34" charset="0"/>
              <a:buChar char="•"/>
            </a:pPr>
            <a:r>
              <a:rPr lang="en-CA" altLang="en-US" sz="2400" dirty="0" smtClean="0"/>
              <a:t>Treated sample to be taken at point of entry to distribution system.</a:t>
            </a:r>
          </a:p>
          <a:p>
            <a:pPr>
              <a:buFont typeface="Arial" panose="020B0604020202020204" pitchFamily="34" charset="0"/>
              <a:buChar char="•"/>
            </a:pPr>
            <a:endParaRPr lang="en-CA" altLang="en-US" sz="2400" dirty="0" smtClean="0"/>
          </a:p>
          <a:p>
            <a:pPr>
              <a:buFont typeface="Arial" panose="020B0604020202020204" pitchFamily="34" charset="0"/>
              <a:buChar char="•"/>
            </a:pPr>
            <a:endParaRPr lang="en-CA" altLang="en-US" sz="2400" dirty="0" smtClean="0"/>
          </a:p>
          <a:p>
            <a:pPr>
              <a:buFont typeface="Arial" panose="020B0604020202020204" pitchFamily="34" charset="0"/>
              <a:buChar char="•"/>
            </a:pPr>
            <a:endParaRPr lang="en-CA" altLang="en-US" sz="2400" dirty="0" smtClean="0"/>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Thank you….</a:t>
            </a:r>
          </a:p>
        </p:txBody>
      </p:sp>
      <p:sp>
        <p:nvSpPr>
          <p:cNvPr id="37891" name="Content Placeholder 2"/>
          <p:cNvSpPr>
            <a:spLocks noGrp="1"/>
          </p:cNvSpPr>
          <p:nvPr>
            <p:ph idx="1"/>
          </p:nvPr>
        </p:nvSpPr>
        <p:spPr>
          <a:xfrm>
            <a:off x="457200" y="1981200"/>
            <a:ext cx="8229600" cy="3535363"/>
          </a:xfrm>
        </p:spPr>
        <p:txBody>
          <a:bodyPr/>
          <a:lstStyle/>
          <a:p>
            <a:pPr>
              <a:buFont typeface="Arial" panose="020B0604020202020204" pitchFamily="34" charset="0"/>
              <a:buChar char="•"/>
            </a:pPr>
            <a:r>
              <a:rPr lang="en-CA" altLang="en-US" dirty="0" smtClean="0">
                <a:latin typeface="Arial" panose="020B0604020202020204" pitchFamily="34" charset="0"/>
                <a:cs typeface="Arial" panose="020B0604020202020204" pitchFamily="34" charset="0"/>
              </a:rPr>
              <a:t>Acknowledge colleagues from MOECC:</a:t>
            </a:r>
          </a:p>
          <a:p>
            <a:pPr lvl="1">
              <a:buFont typeface="Arial" panose="020B0604020202020204" pitchFamily="34" charset="0"/>
              <a:buChar char="•"/>
            </a:pPr>
            <a:r>
              <a:rPr lang="en-CA" altLang="en-US" dirty="0" smtClean="0">
                <a:latin typeface="Arial" panose="020B0604020202020204" pitchFamily="34" charset="0"/>
                <a:cs typeface="Arial" panose="020B0604020202020204" pitchFamily="34" charset="0"/>
              </a:rPr>
              <a:t>Aziz Ahmed</a:t>
            </a:r>
          </a:p>
          <a:p>
            <a:pPr lvl="1">
              <a:buFont typeface="Arial" panose="020B0604020202020204" pitchFamily="34" charset="0"/>
              <a:buChar char="•"/>
            </a:pPr>
            <a:r>
              <a:rPr lang="en-CA" altLang="en-US" dirty="0" smtClean="0">
                <a:latin typeface="Arial" panose="020B0604020202020204" pitchFamily="34" charset="0"/>
                <a:cs typeface="Arial" panose="020B0604020202020204" pitchFamily="34" charset="0"/>
              </a:rPr>
              <a:t>Rob </a:t>
            </a:r>
            <a:r>
              <a:rPr lang="en-CA" altLang="en-US" dirty="0" err="1" smtClean="0">
                <a:latin typeface="Arial" panose="020B0604020202020204" pitchFamily="34" charset="0"/>
                <a:cs typeface="Arial" panose="020B0604020202020204" pitchFamily="34" charset="0"/>
              </a:rPr>
              <a:t>Dumancic</a:t>
            </a:r>
            <a:endParaRPr lang="en-CA" altLang="en-US"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CA" altLang="en-US" dirty="0" smtClean="0">
                <a:latin typeface="Arial" panose="020B0604020202020204" pitchFamily="34" charset="0"/>
                <a:cs typeface="Arial" panose="020B0604020202020204" pitchFamily="34" charset="0"/>
              </a:rPr>
              <a:t>Aleksandra (Ola) Sokolowski</a:t>
            </a:r>
          </a:p>
          <a:p>
            <a:pPr>
              <a:spcBef>
                <a:spcPts val="1800"/>
              </a:spcBef>
              <a:buFont typeface="Arial" panose="020B0604020202020204" pitchFamily="34" charset="0"/>
              <a:buChar char="•"/>
            </a:pPr>
            <a:r>
              <a:rPr lang="en-CA" altLang="en-US" dirty="0" smtClean="0">
                <a:latin typeface="Arial" panose="020B0604020202020204" pitchFamily="34" charset="0"/>
                <a:cs typeface="Arial" panose="020B0604020202020204" pitchFamily="34" charset="0"/>
              </a:rPr>
              <a:t>Questions and comments welcome.</a:t>
            </a:r>
          </a:p>
          <a:p>
            <a:pPr>
              <a:buFont typeface="Arial" panose="020B0604020202020204" pitchFamily="34" charset="0"/>
              <a:buChar char="•"/>
            </a:pPr>
            <a:endParaRPr lang="en-CA" altLang="en-US" sz="36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CA" altLang="en-US" sz="36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CA" altLang="en-US" sz="3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AE37B4A-529E-4C8B-8D98-F5239610F574}" type="slidenum">
              <a:rPr lang="en-US" smtClean="0"/>
              <a:pPr>
                <a:defRPr/>
              </a:pPr>
              <a:t>33</a:t>
            </a:fld>
            <a:endParaRPr lang="en-US"/>
          </a:p>
        </p:txBody>
      </p:sp>
    </p:spTree>
    <p:extLst>
      <p:ext uri="{BB962C8B-B14F-4D97-AF65-F5344CB8AC3E}">
        <p14:creationId xmlns="" xmlns:p14="http://schemas.microsoft.com/office/powerpoint/2010/main" val="382306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ko-KR" dirty="0" smtClean="0">
                <a:latin typeface="Arial" panose="020B0604020202020204" pitchFamily="34" charset="0"/>
                <a:ea typeface="Gulim" pitchFamily="34" charset="-127"/>
                <a:cs typeface="Arial" panose="020B0604020202020204" pitchFamily="34" charset="0"/>
              </a:rPr>
              <a:t>Principles used in developing Drinking Water Quality Standards </a:t>
            </a:r>
            <a:endParaRPr lang="en-US" altLang="en-US" dirty="0" smtClean="0">
              <a:latin typeface="Arial" panose="020B0604020202020204" pitchFamily="34" charset="0"/>
              <a:cs typeface="Arial" panose="020B0604020202020204" pitchFamily="34" charset="0"/>
            </a:endParaRPr>
          </a:p>
        </p:txBody>
      </p:sp>
      <p:sp>
        <p:nvSpPr>
          <p:cNvPr id="9219" name="Rectangle 3"/>
          <p:cNvSpPr>
            <a:spLocks noGrp="1" noChangeArrowheads="1"/>
          </p:cNvSpPr>
          <p:nvPr>
            <p:ph type="body" idx="1"/>
          </p:nvPr>
        </p:nvSpPr>
        <p:spPr>
          <a:xfrm>
            <a:off x="457200" y="1752600"/>
            <a:ext cx="8229600" cy="3844925"/>
          </a:xfrm>
        </p:spPr>
        <p:txBody>
          <a:bodyPr/>
          <a:lstStyle/>
          <a:p>
            <a:pPr eaLnBrk="1" hangingPunct="1">
              <a:lnSpc>
                <a:spcPct val="80000"/>
              </a:lnSpc>
              <a:spcBef>
                <a:spcPts val="1800"/>
              </a:spcBef>
              <a:buFontTx/>
              <a:buChar char="•"/>
            </a:pPr>
            <a:r>
              <a:rPr lang="en-US" altLang="en-US" sz="2400" dirty="0" smtClean="0">
                <a:latin typeface="Arial" panose="020B0604020202020204" pitchFamily="34" charset="0"/>
                <a:cs typeface="Arial" panose="020B0604020202020204" pitchFamily="34" charset="0"/>
              </a:rPr>
              <a:t>Generally accepted scientific principles that include peer-reviewed publications.</a:t>
            </a:r>
          </a:p>
          <a:p>
            <a:pPr eaLnBrk="1" hangingPunct="1">
              <a:lnSpc>
                <a:spcPct val="80000"/>
              </a:lnSpc>
              <a:spcBef>
                <a:spcPts val="1800"/>
              </a:spcBef>
              <a:buFontTx/>
              <a:buChar char="•"/>
            </a:pPr>
            <a:r>
              <a:rPr lang="en-US" altLang="en-US" sz="2400" dirty="0" smtClean="0">
                <a:latin typeface="Arial" panose="020B0604020202020204" pitchFamily="34" charset="0"/>
                <a:cs typeface="Arial" panose="020B0604020202020204" pitchFamily="34" charset="0"/>
              </a:rPr>
              <a:t>Exposure from drinking, dermal &amp; inhalation routes (Health Canada).</a:t>
            </a:r>
          </a:p>
          <a:p>
            <a:pPr eaLnBrk="1" hangingPunct="1">
              <a:lnSpc>
                <a:spcPct val="80000"/>
              </a:lnSpc>
              <a:spcBef>
                <a:spcPts val="1800"/>
              </a:spcBef>
              <a:buFontTx/>
              <a:buChar char="•"/>
            </a:pPr>
            <a:r>
              <a:rPr lang="en-US" altLang="en-US" sz="2400" dirty="0" smtClean="0">
                <a:latin typeface="Arial" panose="020B0604020202020204" pitchFamily="34" charset="0"/>
                <a:cs typeface="Arial" panose="020B0604020202020204" pitchFamily="34" charset="0"/>
              </a:rPr>
              <a:t>Life-time exposures:</a:t>
            </a:r>
          </a:p>
          <a:p>
            <a:pPr lvl="1" indent="-379413" eaLnBrk="1" hangingPunct="1">
              <a:lnSpc>
                <a:spcPct val="80000"/>
              </a:lnSpc>
              <a:spcBef>
                <a:spcPts val="600"/>
              </a:spcBef>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Carcinogenic substances: ~ 10</a:t>
            </a:r>
            <a:r>
              <a:rPr lang="en-US" altLang="en-US" baseline="30000" dirty="0" smtClean="0">
                <a:latin typeface="Arial" panose="020B0604020202020204" pitchFamily="34" charset="0"/>
                <a:cs typeface="Arial" panose="020B0604020202020204" pitchFamily="34" charset="0"/>
              </a:rPr>
              <a:t>-5</a:t>
            </a:r>
            <a:r>
              <a:rPr lang="en-US" altLang="en-US" dirty="0" smtClean="0">
                <a:latin typeface="Arial" panose="020B0604020202020204" pitchFamily="34" charset="0"/>
                <a:cs typeface="Arial" panose="020B0604020202020204" pitchFamily="34" charset="0"/>
              </a:rPr>
              <a:t> to 10</a:t>
            </a:r>
            <a:r>
              <a:rPr lang="en-US" altLang="en-US" baseline="30000" dirty="0" smtClean="0">
                <a:latin typeface="Arial" panose="020B0604020202020204" pitchFamily="34" charset="0"/>
                <a:cs typeface="Arial" panose="020B0604020202020204" pitchFamily="34" charset="0"/>
              </a:rPr>
              <a:t>-6</a:t>
            </a:r>
            <a:r>
              <a:rPr lang="en-US" altLang="en-US" dirty="0" smtClean="0">
                <a:latin typeface="Arial" panose="020B0604020202020204" pitchFamily="34" charset="0"/>
                <a:cs typeface="Arial" panose="020B0604020202020204" pitchFamily="34" charset="0"/>
              </a:rPr>
              <a:t> life-time risk, </a:t>
            </a:r>
          </a:p>
          <a:p>
            <a:pPr lvl="1" indent="-379413" eaLnBrk="1" hangingPunct="1">
              <a:lnSpc>
                <a:spcPct val="80000"/>
              </a:lnSpc>
              <a:spcBef>
                <a:spcPts val="600"/>
              </a:spcBef>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Non-carcinogenic substances: drinking water accounts for ~ 20% of reference dose.</a:t>
            </a:r>
          </a:p>
          <a:p>
            <a:pPr eaLnBrk="1" hangingPunct="1">
              <a:lnSpc>
                <a:spcPct val="80000"/>
              </a:lnSpc>
              <a:spcBef>
                <a:spcPts val="1800"/>
              </a:spcBef>
              <a:buFontTx/>
              <a:buChar char="•"/>
            </a:pPr>
            <a:r>
              <a:rPr lang="en-US" altLang="en-US" sz="2400" dirty="0" smtClean="0">
                <a:latin typeface="Arial" panose="020B0604020202020204" pitchFamily="34" charset="0"/>
                <a:cs typeface="Arial" panose="020B0604020202020204" pitchFamily="34" charset="0"/>
              </a:rPr>
              <a:t>Analytical capability &amp; available treatment technology.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What is a Standard?</a:t>
            </a:r>
          </a:p>
        </p:txBody>
      </p:sp>
      <p:sp>
        <p:nvSpPr>
          <p:cNvPr id="10243" name="Content Placeholder 2"/>
          <p:cNvSpPr>
            <a:spLocks noGrp="1"/>
          </p:cNvSpPr>
          <p:nvPr>
            <p:ph idx="1"/>
          </p:nvPr>
        </p:nvSpPr>
        <p:spPr>
          <a:xfrm>
            <a:off x="457200" y="1600200"/>
            <a:ext cx="8229600" cy="4343400"/>
          </a:xfrm>
        </p:spPr>
        <p:txBody>
          <a:bodyPr/>
          <a:lstStyle/>
          <a:p>
            <a:pPr marL="457200" indent="-457200">
              <a:buFontTx/>
              <a:buChar char="•"/>
            </a:pPr>
            <a:r>
              <a:rPr lang="en-CA" altLang="en-US" sz="2400" dirty="0" smtClean="0">
                <a:latin typeface="Arial" panose="020B0604020202020204" pitchFamily="34" charset="0"/>
                <a:cs typeface="Arial" panose="020B0604020202020204" pitchFamily="34" charset="0"/>
              </a:rPr>
              <a:t>A numerical value in O. Regulation 169/03.</a:t>
            </a:r>
          </a:p>
          <a:p>
            <a:pPr marL="457200" indent="-457200">
              <a:spcBef>
                <a:spcPts val="1800"/>
              </a:spcBef>
              <a:buFontTx/>
              <a:buChar char="•"/>
            </a:pPr>
            <a:r>
              <a:rPr lang="en-CA" altLang="en-US" sz="2400" dirty="0" smtClean="0">
                <a:latin typeface="Arial" panose="020B0604020202020204" pitchFamily="34" charset="0"/>
                <a:cs typeface="Arial" panose="020B0604020202020204" pitchFamily="34" charset="0"/>
              </a:rPr>
              <a:t>Represents aspects of the drinking water program:</a:t>
            </a:r>
          </a:p>
          <a:p>
            <a:pPr marL="903288" indent="-457200">
              <a:buFont typeface="Wingdings" panose="05000000000000000000" pitchFamily="2" charset="2"/>
              <a:buChar char="Ø"/>
            </a:pPr>
            <a:r>
              <a:rPr lang="en-CA" altLang="en-US" sz="2400" dirty="0" smtClean="0">
                <a:latin typeface="Arial" panose="020B0604020202020204" pitchFamily="34" charset="0"/>
                <a:cs typeface="Arial" panose="020B0604020202020204" pitchFamily="34" charset="0"/>
              </a:rPr>
              <a:t>It reflects practices related to source water selection, treatment technology, and monitoring;</a:t>
            </a:r>
          </a:p>
          <a:p>
            <a:pPr marL="903288" indent="-457200">
              <a:buFont typeface="Wingdings" panose="05000000000000000000" pitchFamily="2" charset="2"/>
              <a:buChar char="Ø"/>
            </a:pPr>
            <a:r>
              <a:rPr lang="en-CA" altLang="en-US" sz="2400" dirty="0" smtClean="0">
                <a:latin typeface="Arial" panose="020B0604020202020204" pitchFamily="34" charset="0"/>
                <a:cs typeface="Arial" panose="020B0604020202020204" pitchFamily="34" charset="0"/>
              </a:rPr>
              <a:t>Trends in the level of a given compound could be used to assess local threats hence mitigation measures even if the level does not exceed a prescribed standard;</a:t>
            </a:r>
          </a:p>
          <a:p>
            <a:pPr marL="903288" indent="-457200">
              <a:buFont typeface="Wingdings" panose="05000000000000000000" pitchFamily="2" charset="2"/>
              <a:buChar char="Ø"/>
            </a:pPr>
            <a:r>
              <a:rPr lang="en-CA" altLang="en-US" sz="2400" dirty="0" smtClean="0">
                <a:latin typeface="Arial" panose="020B0604020202020204" pitchFamily="34" charset="0"/>
                <a:cs typeface="Arial" panose="020B0604020202020204" pitchFamily="34" charset="0"/>
              </a:rPr>
              <a:t>Development of a standard considers more than a health basis.</a:t>
            </a:r>
          </a:p>
        </p:txBody>
      </p:sp>
      <p:sp>
        <p:nvSpPr>
          <p:cNvPr id="4" name="Slide Number Placeholder 3"/>
          <p:cNvSpPr>
            <a:spLocks noGrp="1"/>
          </p:cNvSpPr>
          <p:nvPr>
            <p:ph type="sldNum" sz="quarter" idx="12"/>
          </p:nvPr>
        </p:nvSpPr>
        <p:spPr/>
        <p:txBody>
          <a:bodyPr/>
          <a:lstStyle/>
          <a:p>
            <a:pPr>
              <a:defRPr/>
            </a:pPr>
            <a:fld id="{5965F768-B059-4270-A048-392924679363}"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67D465-EEEF-4295-A8D5-8FC93E601783}" type="slidenum">
              <a:rPr lang="en-US" smtClean="0"/>
              <a:pPr>
                <a:defRPr/>
              </a:pPr>
              <a:t>6</a:t>
            </a:fld>
            <a:endParaRPr lang="en-US"/>
          </a:p>
        </p:txBody>
      </p:sp>
      <p:sp>
        <p:nvSpPr>
          <p:cNvPr id="11267" name="Rectangle 4"/>
          <p:cNvSpPr>
            <a:spLocks noGrp="1" noChangeArrowheads="1"/>
          </p:cNvSpPr>
          <p:nvPr>
            <p:ph type="title"/>
          </p:nvPr>
        </p:nvSpPr>
        <p:spPr>
          <a:xfrm>
            <a:off x="457200" y="320675"/>
            <a:ext cx="8229600" cy="1050925"/>
          </a:xfrm>
        </p:spPr>
        <p:txBody>
          <a:bodyPr/>
          <a:lstStyle/>
          <a:p>
            <a:pPr eaLnBrk="1" hangingPunct="1"/>
            <a:r>
              <a:rPr lang="en-GB" altLang="en-US" dirty="0" smtClean="0">
                <a:latin typeface="Arial" panose="020B0604020202020204" pitchFamily="34" charset="0"/>
                <a:cs typeface="Arial" panose="020B0604020202020204" pitchFamily="34" charset="0"/>
              </a:rPr>
              <a:t>Ontario Drinking Water Quality Standards</a:t>
            </a:r>
            <a:endParaRPr lang="en-US" altLang="en-US" dirty="0" smtClean="0">
              <a:latin typeface="Arial" panose="020B0604020202020204" pitchFamily="34" charset="0"/>
              <a:cs typeface="Arial" panose="020B0604020202020204" pitchFamily="34" charset="0"/>
            </a:endParaRPr>
          </a:p>
        </p:txBody>
      </p:sp>
      <p:sp>
        <p:nvSpPr>
          <p:cNvPr id="11268" name="Rectangle 5"/>
          <p:cNvSpPr txBox="1">
            <a:spLocks noChangeArrowheads="1"/>
          </p:cNvSpPr>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90000"/>
              </a:lnSpc>
              <a:spcBef>
                <a:spcPts val="1800"/>
              </a:spcBef>
              <a:buSzPct val="75000"/>
              <a:buFont typeface="Arial" charset="0"/>
              <a:buChar char="•"/>
            </a:pPr>
            <a:r>
              <a:rPr lang="en-US" altLang="en-US" sz="2400" dirty="0">
                <a:latin typeface="Arial" panose="020B0604020202020204" pitchFamily="34" charset="0"/>
                <a:cs typeface="Arial" panose="020B0604020202020204" pitchFamily="34" charset="0"/>
              </a:rPr>
              <a:t>Generally adopted from Canadian Drinking Water Quality Guidelines (CDWQGs) after public consultation via the Environmental Bill of Rights Environmental </a:t>
            </a:r>
            <a:r>
              <a:rPr lang="en-US" altLang="en-US" sz="2400" dirty="0" smtClean="0">
                <a:latin typeface="Arial" panose="020B0604020202020204" pitchFamily="34" charset="0"/>
                <a:cs typeface="Arial" panose="020B0604020202020204" pitchFamily="34" charset="0"/>
              </a:rPr>
              <a:t>Registry.  </a:t>
            </a:r>
            <a:endParaRPr lang="en-US" altLang="en-US" sz="2400" dirty="0">
              <a:latin typeface="Arial" panose="020B0604020202020204" pitchFamily="34" charset="0"/>
              <a:cs typeface="Arial" panose="020B0604020202020204" pitchFamily="34" charset="0"/>
            </a:endParaRPr>
          </a:p>
          <a:p>
            <a:pPr eaLnBrk="1" hangingPunct="1">
              <a:lnSpc>
                <a:spcPct val="90000"/>
              </a:lnSpc>
              <a:spcBef>
                <a:spcPts val="1800"/>
              </a:spcBef>
              <a:buSzPct val="75000"/>
              <a:buFont typeface="Arial" charset="0"/>
              <a:buChar char="•"/>
            </a:pPr>
            <a:r>
              <a:rPr lang="en-US" altLang="en-US" sz="2400" dirty="0">
                <a:latin typeface="Arial" panose="020B0604020202020204" pitchFamily="34" charset="0"/>
                <a:cs typeface="Arial" panose="020B0604020202020204" pitchFamily="34" charset="0"/>
              </a:rPr>
              <a:t>CDWQGs are developed through a national process managed by federal, provincial and territorial government </a:t>
            </a:r>
            <a:r>
              <a:rPr lang="en-US" altLang="en-US" sz="2400" dirty="0" smtClean="0">
                <a:latin typeface="Arial" panose="020B0604020202020204" pitchFamily="34" charset="0"/>
                <a:cs typeface="Arial" panose="020B0604020202020204" pitchFamily="34" charset="0"/>
              </a:rPr>
              <a:t>representatives.</a:t>
            </a:r>
            <a:endParaRPr lang="en-US" altLang="en-US" sz="2400" dirty="0">
              <a:latin typeface="Arial" panose="020B0604020202020204" pitchFamily="34" charset="0"/>
              <a:cs typeface="Arial" panose="020B0604020202020204" pitchFamily="34" charset="0"/>
            </a:endParaRPr>
          </a:p>
          <a:p>
            <a:pPr eaLnBrk="1" hangingPunct="1">
              <a:lnSpc>
                <a:spcPct val="90000"/>
              </a:lnSpc>
              <a:spcBef>
                <a:spcPts val="1800"/>
              </a:spcBef>
              <a:buSzPct val="75000"/>
              <a:buFont typeface="Arial" charset="0"/>
              <a:buChar char="•"/>
            </a:pPr>
            <a:r>
              <a:rPr lang="en-US" altLang="en-US" sz="2400" dirty="0">
                <a:latin typeface="Arial" panose="020B0604020202020204" pitchFamily="34" charset="0"/>
                <a:cs typeface="Arial" panose="020B0604020202020204" pitchFamily="34" charset="0"/>
              </a:rPr>
              <a:t>Ontario may develop provincial standards when substances not identified as a national priority or when the approval date for a CDWQG does not meet Ontario’s </a:t>
            </a:r>
            <a:r>
              <a:rPr lang="en-US" altLang="en-US" sz="2400" dirty="0" smtClean="0">
                <a:latin typeface="Arial" panose="020B0604020202020204" pitchFamily="34" charset="0"/>
                <a:cs typeface="Arial" panose="020B0604020202020204" pitchFamily="34" charset="0"/>
              </a:rPr>
              <a:t>needs.</a:t>
            </a: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5756C-5EFB-4342-B693-125F129A3ED5}" type="slidenum">
              <a:rPr lang="en-US" smtClean="0"/>
              <a:pPr>
                <a:defRPr/>
              </a:pPr>
              <a:t>7</a:t>
            </a:fld>
            <a:endParaRPr lang="en-US"/>
          </a:p>
        </p:txBody>
      </p:sp>
      <p:sp>
        <p:nvSpPr>
          <p:cNvPr id="12291" name="Rectangle 2"/>
          <p:cNvSpPr>
            <a:spLocks noGrp="1" noChangeArrowheads="1"/>
          </p:cNvSpPr>
          <p:nvPr>
            <p:ph type="title"/>
          </p:nvPr>
        </p:nvSpPr>
        <p:spPr>
          <a:xfrm>
            <a:off x="457200" y="320675"/>
            <a:ext cx="8229600" cy="1127125"/>
          </a:xfrm>
        </p:spPr>
        <p:txBody>
          <a:bodyPr/>
          <a:lstStyle/>
          <a:p>
            <a:pPr eaLnBrk="1" hangingPunct="1"/>
            <a:r>
              <a:rPr lang="en-GB" altLang="en-US" dirty="0" smtClean="0">
                <a:latin typeface="Arial" panose="020B0604020202020204" pitchFamily="34" charset="0"/>
                <a:cs typeface="Arial" panose="020B0604020202020204" pitchFamily="34" charset="0"/>
              </a:rPr>
              <a:t>Ontario Drinking Water Quality Standards</a:t>
            </a:r>
            <a:endParaRPr lang="en-US" altLang="en-US" dirty="0" smtClean="0">
              <a:latin typeface="Arial" panose="020B0604020202020204" pitchFamily="34" charset="0"/>
              <a:cs typeface="Arial" panose="020B0604020202020204" pitchFamily="34" charset="0"/>
            </a:endParaRPr>
          </a:p>
        </p:txBody>
      </p:sp>
      <p:sp>
        <p:nvSpPr>
          <p:cNvPr id="12292"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spcBef>
                <a:spcPts val="1800"/>
              </a:spcBef>
              <a:buSzPct val="75000"/>
              <a:buFont typeface="Arial" charset="0"/>
              <a:buChar char="•"/>
            </a:pPr>
            <a:r>
              <a:rPr lang="en-CA" altLang="en-US" sz="2400" dirty="0">
                <a:latin typeface="Arial" panose="020B0604020202020204" pitchFamily="34" charset="0"/>
                <a:cs typeface="Arial" panose="020B0604020202020204" pitchFamily="34" charset="0"/>
              </a:rPr>
              <a:t>Legally enforceable under O. Reg. </a:t>
            </a:r>
            <a:r>
              <a:rPr lang="en-CA" altLang="en-US" sz="2400" dirty="0" smtClean="0">
                <a:latin typeface="Arial" panose="020B0604020202020204" pitchFamily="34" charset="0"/>
                <a:cs typeface="Arial" panose="020B0604020202020204" pitchFamily="34" charset="0"/>
              </a:rPr>
              <a:t>169/03 and in Schedules 23 and 24 of O. Reg. 170/03.</a:t>
            </a:r>
            <a:endParaRPr lang="en-US" altLang="en-US" sz="2400" dirty="0">
              <a:latin typeface="Arial" panose="020B0604020202020204" pitchFamily="34" charset="0"/>
              <a:cs typeface="Arial" panose="020B0604020202020204" pitchFamily="34" charset="0"/>
            </a:endParaRPr>
          </a:p>
          <a:p>
            <a:pPr eaLnBrk="1" hangingPunct="1">
              <a:lnSpc>
                <a:spcPct val="80000"/>
              </a:lnSpc>
              <a:spcBef>
                <a:spcPts val="1800"/>
              </a:spcBef>
              <a:buSzPct val="75000"/>
              <a:buFont typeface="Arial" charset="0"/>
              <a:buChar char="•"/>
            </a:pPr>
            <a:r>
              <a:rPr lang="en-US" altLang="en-US" sz="2400" dirty="0" smtClean="0">
                <a:latin typeface="Arial" panose="020B0604020202020204" pitchFamily="34" charset="0"/>
                <a:cs typeface="Arial" panose="020B0604020202020204" pitchFamily="34" charset="0"/>
              </a:rPr>
              <a:t>Microbiological, chemical, and </a:t>
            </a:r>
            <a:r>
              <a:rPr lang="en-US" altLang="en-US" sz="2400" dirty="0">
                <a:latin typeface="Arial" panose="020B0604020202020204" pitchFamily="34" charset="0"/>
                <a:cs typeface="Arial" panose="020B0604020202020204" pitchFamily="34" charset="0"/>
              </a:rPr>
              <a:t>radiological </a:t>
            </a:r>
            <a:r>
              <a:rPr lang="en-US" altLang="en-US" sz="2400" dirty="0" smtClean="0">
                <a:latin typeface="Arial" panose="020B0604020202020204" pitchFamily="34" charset="0"/>
                <a:cs typeface="Arial" panose="020B0604020202020204" pitchFamily="34" charset="0"/>
              </a:rPr>
              <a:t>parameters.</a:t>
            </a:r>
            <a:endParaRPr lang="en-US" altLang="en-US" sz="2400" dirty="0">
              <a:latin typeface="Arial" panose="020B0604020202020204" pitchFamily="34" charset="0"/>
              <a:cs typeface="Arial" panose="020B0604020202020204" pitchFamily="34" charset="0"/>
            </a:endParaRPr>
          </a:p>
          <a:p>
            <a:pPr eaLnBrk="1" hangingPunct="1">
              <a:lnSpc>
                <a:spcPct val="80000"/>
              </a:lnSpc>
              <a:spcBef>
                <a:spcPts val="1800"/>
              </a:spcBef>
              <a:buSzPct val="75000"/>
              <a:buFont typeface="Arial" charset="0"/>
              <a:buChar char="•"/>
            </a:pPr>
            <a:r>
              <a:rPr lang="en-US" altLang="en-US" sz="2400" dirty="0" smtClean="0">
                <a:latin typeface="Arial" panose="020B0604020202020204" pitchFamily="34" charset="0"/>
                <a:cs typeface="Arial" panose="020B0604020202020204" pitchFamily="34" charset="0"/>
              </a:rPr>
              <a:t>Health Related: </a:t>
            </a:r>
            <a:endParaRPr lang="en-US" altLang="en-US" sz="2400" dirty="0">
              <a:latin typeface="Arial" panose="020B0604020202020204" pitchFamily="34" charset="0"/>
              <a:cs typeface="Arial" panose="020B0604020202020204" pitchFamily="34" charset="0"/>
            </a:endParaRPr>
          </a:p>
          <a:p>
            <a:pPr lvl="1" indent="-379413" eaLnBrk="1" hangingPunct="1">
              <a:lnSpc>
                <a:spcPct val="80000"/>
              </a:lnSpc>
              <a:spcBef>
                <a:spcPts val="600"/>
              </a:spcBef>
              <a:buSzPct val="75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Maximum Acceptable Concentration (MAC) established </a:t>
            </a:r>
            <a:r>
              <a:rPr lang="en-US" altLang="en-US" sz="2400" dirty="0" smtClean="0">
                <a:latin typeface="Arial" panose="020B0604020202020204" pitchFamily="34" charset="0"/>
                <a:cs typeface="Arial" panose="020B0604020202020204" pitchFamily="34" charset="0"/>
              </a:rPr>
              <a:t>using best available information.</a:t>
            </a:r>
            <a:endParaRPr lang="en-US" altLang="en-US" sz="2400" dirty="0">
              <a:latin typeface="Arial" panose="020B0604020202020204" pitchFamily="34" charset="0"/>
              <a:cs typeface="Arial" panose="020B0604020202020204" pitchFamily="34" charset="0"/>
            </a:endParaRPr>
          </a:p>
          <a:p>
            <a:pPr eaLnBrk="1" hangingPunct="1">
              <a:lnSpc>
                <a:spcPct val="80000"/>
              </a:lnSpc>
              <a:spcBef>
                <a:spcPts val="1800"/>
              </a:spcBef>
              <a:buSzPct val="75000"/>
              <a:buFont typeface="Arial" charset="0"/>
              <a:buChar char="•"/>
            </a:pPr>
            <a:r>
              <a:rPr lang="en-US" altLang="en-US" sz="2400" dirty="0" smtClean="0">
                <a:latin typeface="Arial" panose="020B0604020202020204" pitchFamily="34" charset="0"/>
                <a:cs typeface="Arial" panose="020B0604020202020204" pitchFamily="34" charset="0"/>
              </a:rPr>
              <a:t>Technical </a:t>
            </a:r>
            <a:r>
              <a:rPr lang="en-US" altLang="en-US" sz="2400" dirty="0">
                <a:latin typeface="Arial" panose="020B0604020202020204" pitchFamily="34" charset="0"/>
                <a:cs typeface="Arial" panose="020B0604020202020204" pitchFamily="34" charset="0"/>
              </a:rPr>
              <a:t>Support Document for Ontario Drinking Water Standards, Objectives and </a:t>
            </a:r>
            <a:r>
              <a:rPr lang="en-US" altLang="en-US" sz="2400" dirty="0" smtClean="0">
                <a:latin typeface="Arial" panose="020B0604020202020204" pitchFamily="34" charset="0"/>
                <a:cs typeface="Arial" panose="020B0604020202020204" pitchFamily="34" charset="0"/>
              </a:rPr>
              <a:t>Guidelines:</a:t>
            </a:r>
            <a:endParaRPr lang="en-US" altLang="en-US" sz="2400" dirty="0">
              <a:latin typeface="Arial" panose="020B0604020202020204" pitchFamily="34" charset="0"/>
              <a:cs typeface="Arial" panose="020B0604020202020204" pitchFamily="34" charset="0"/>
            </a:endParaRPr>
          </a:p>
          <a:p>
            <a:pPr lvl="1" indent="-379413" eaLnBrk="1" hangingPunct="1">
              <a:lnSpc>
                <a:spcPct val="80000"/>
              </a:lnSpc>
              <a:spcBef>
                <a:spcPts val="600"/>
              </a:spcBef>
              <a:buSzPct val="7500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Additional </a:t>
            </a:r>
            <a:r>
              <a:rPr lang="en-US" altLang="en-US" sz="2400" dirty="0">
                <a:latin typeface="Arial" panose="020B0604020202020204" pitchFamily="34" charset="0"/>
                <a:cs typeface="Arial" panose="020B0604020202020204" pitchFamily="34" charset="0"/>
              </a:rPr>
              <a:t>information on individual </a:t>
            </a:r>
            <a:r>
              <a:rPr lang="en-US" altLang="en-US" sz="2400" dirty="0" smtClean="0">
                <a:latin typeface="Arial" panose="020B0604020202020204" pitchFamily="34" charset="0"/>
                <a:cs typeface="Arial" panose="020B0604020202020204" pitchFamily="34" charset="0"/>
              </a:rPr>
              <a:t>parameters.</a:t>
            </a:r>
            <a:endParaRPr lang="en-US" altLang="en-US" sz="2400" dirty="0">
              <a:latin typeface="Arial" panose="020B0604020202020204" pitchFamily="34" charset="0"/>
              <a:cs typeface="Arial" panose="020B0604020202020204" pitchFamily="34" charset="0"/>
            </a:endParaRPr>
          </a:p>
          <a:p>
            <a:pPr eaLnBrk="1" hangingPunct="1">
              <a:lnSpc>
                <a:spcPct val="80000"/>
              </a:lnSpc>
              <a:spcBef>
                <a:spcPts val="1800"/>
              </a:spcBef>
              <a:buSzPct val="75000"/>
              <a:buFont typeface="Arial" charset="0"/>
              <a:buChar char="•"/>
            </a:pPr>
            <a:r>
              <a:rPr lang="en-US" altLang="en-US" sz="2400" dirty="0" smtClean="0">
                <a:latin typeface="Arial" panose="020B0604020202020204" pitchFamily="34" charset="0"/>
                <a:cs typeface="Arial" panose="020B0604020202020204" pitchFamily="34" charset="0"/>
              </a:rPr>
              <a:t>Turbidity is enforced </a:t>
            </a:r>
            <a:r>
              <a:rPr lang="en-US" altLang="en-US" sz="2400" dirty="0">
                <a:latin typeface="Arial" panose="020B0604020202020204" pitchFamily="34" charset="0"/>
                <a:cs typeface="Arial" panose="020B0604020202020204" pitchFamily="34" charset="0"/>
              </a:rPr>
              <a:t>as filter performance criteria in the “Procedure for Disinfection of Drinking Water in Ontario</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lvl="1" eaLnBrk="1" hangingPunct="1">
              <a:lnSpc>
                <a:spcPct val="80000"/>
              </a:lnSpc>
              <a:spcBef>
                <a:spcPts val="1800"/>
              </a:spcBef>
              <a:buSzPct val="75000"/>
              <a:buFontTx/>
              <a:buChar cha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427A5C-14E5-46AC-9819-1118CDDA2EF9}" type="slidenum">
              <a:rPr lang="en-US" smtClean="0"/>
              <a:pPr>
                <a:defRPr/>
              </a:pPr>
              <a:t>8</a:t>
            </a:fld>
            <a:endParaRPr lang="en-US"/>
          </a:p>
        </p:txBody>
      </p:sp>
      <p:sp>
        <p:nvSpPr>
          <p:cNvPr id="13315" name="Rectangle 2"/>
          <p:cNvSpPr>
            <a:spLocks noGrp="1" noChangeArrowheads="1"/>
          </p:cNvSpPr>
          <p:nvPr>
            <p:ph type="title"/>
          </p:nvPr>
        </p:nvSpPr>
        <p:spPr>
          <a:xfrm>
            <a:off x="456488" y="228600"/>
            <a:ext cx="8291976" cy="1066800"/>
          </a:xfrm>
          <a:noFill/>
        </p:spPr>
        <p:txBody>
          <a:bodyPr/>
          <a:lstStyle/>
          <a:p>
            <a:pPr defTabSz="571500" eaLnBrk="1" hangingPunct="1"/>
            <a:r>
              <a:rPr lang="en-US" altLang="en-US" dirty="0" smtClean="0">
                <a:latin typeface="Arial" panose="020B0604020202020204" pitchFamily="34" charset="0"/>
                <a:cs typeface="Arial" panose="020B0604020202020204" pitchFamily="34" charset="0"/>
              </a:rPr>
              <a:t>Development of Health Canada Guidelines</a:t>
            </a:r>
          </a:p>
        </p:txBody>
      </p:sp>
      <p:sp>
        <p:nvSpPr>
          <p:cNvPr id="13317" name="AutoShape 4"/>
          <p:cNvSpPr>
            <a:spLocks noChangeArrowheads="1"/>
          </p:cNvSpPr>
          <p:nvPr/>
        </p:nvSpPr>
        <p:spPr bwMode="auto">
          <a:xfrm>
            <a:off x="456488" y="3717032"/>
            <a:ext cx="8320817" cy="936104"/>
          </a:xfrm>
          <a:prstGeom prst="downArrowCallout">
            <a:avLst>
              <a:gd name="adj1" fmla="val 28247"/>
              <a:gd name="adj2" fmla="val 44587"/>
              <a:gd name="adj3" fmla="val 12648"/>
              <a:gd name="adj4" fmla="val 72222"/>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dirty="0" smtClean="0"/>
              <a:t>Peer-Review Process:</a:t>
            </a:r>
            <a:r>
              <a:rPr lang="en-US" altLang="en-US" sz="1600" dirty="0" smtClean="0"/>
              <a:t> Input from Provincial-Territorial partners and peer-review with academics/other agencies.</a:t>
            </a:r>
            <a:r>
              <a:rPr lang="en-US" altLang="en-US" sz="1600" b="1" dirty="0" smtClean="0"/>
              <a:t> </a:t>
            </a:r>
            <a:endParaRPr lang="en-US" altLang="en-US" sz="1600" b="1" dirty="0"/>
          </a:p>
        </p:txBody>
      </p:sp>
      <p:sp>
        <p:nvSpPr>
          <p:cNvPr id="13318" name="AutoShape 5"/>
          <p:cNvSpPr>
            <a:spLocks noChangeArrowheads="1"/>
          </p:cNvSpPr>
          <p:nvPr/>
        </p:nvSpPr>
        <p:spPr bwMode="auto">
          <a:xfrm>
            <a:off x="416884" y="2441104"/>
            <a:ext cx="8352928" cy="1275928"/>
          </a:xfrm>
          <a:prstGeom prst="downArrowCallout">
            <a:avLst>
              <a:gd name="adj1" fmla="val 11786"/>
              <a:gd name="adj2" fmla="val 16863"/>
              <a:gd name="adj3" fmla="val 7963"/>
              <a:gd name="adj4" fmla="val 84819"/>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defTabSz="795338">
              <a:defRPr>
                <a:solidFill>
                  <a:schemeClr val="tx1"/>
                </a:solidFill>
                <a:latin typeface="Arial" charset="0"/>
                <a:ea typeface="MS PGothic" pitchFamily="34" charset="-128"/>
              </a:defRPr>
            </a:lvl1pPr>
            <a:lvl2pPr marL="742950" indent="-285750" defTabSz="795338">
              <a:defRPr>
                <a:solidFill>
                  <a:schemeClr val="tx1"/>
                </a:solidFill>
                <a:latin typeface="Arial" charset="0"/>
                <a:ea typeface="MS PGothic" pitchFamily="34" charset="-128"/>
              </a:defRPr>
            </a:lvl2pPr>
            <a:lvl3pPr marL="1143000" indent="-228600" defTabSz="795338">
              <a:defRPr>
                <a:solidFill>
                  <a:schemeClr val="tx1"/>
                </a:solidFill>
                <a:latin typeface="Arial" charset="0"/>
                <a:ea typeface="MS PGothic" pitchFamily="34" charset="-128"/>
              </a:defRPr>
            </a:lvl3pPr>
            <a:lvl4pPr marL="1600200" indent="-228600" defTabSz="795338">
              <a:defRPr>
                <a:solidFill>
                  <a:schemeClr val="tx1"/>
                </a:solidFill>
                <a:latin typeface="Arial" charset="0"/>
                <a:ea typeface="MS PGothic" pitchFamily="34" charset="-128"/>
              </a:defRPr>
            </a:lvl4pPr>
            <a:lvl5pPr marL="2057400" indent="-228600" defTabSz="795338">
              <a:defRPr>
                <a:solidFill>
                  <a:schemeClr val="tx1"/>
                </a:solidFill>
                <a:latin typeface="Arial" charset="0"/>
                <a:ea typeface="MS PGothic" pitchFamily="34" charset="-128"/>
              </a:defRPr>
            </a:lvl5pPr>
            <a:lvl6pPr marL="2514600" indent="-228600" defTabSz="7953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7953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7953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795338" eaLnBrk="0" fontAlgn="base" hangingPunct="0">
              <a:spcBef>
                <a:spcPct val="0"/>
              </a:spcBef>
              <a:spcAft>
                <a:spcPct val="0"/>
              </a:spcAft>
              <a:defRPr>
                <a:solidFill>
                  <a:schemeClr val="tx1"/>
                </a:solidFill>
                <a:latin typeface="Arial" charset="0"/>
                <a:ea typeface="MS PGothic" pitchFamily="34" charset="-128"/>
              </a:defRPr>
            </a:lvl9pPr>
          </a:lstStyle>
          <a:p>
            <a:pPr>
              <a:spcBef>
                <a:spcPts val="1800"/>
              </a:spcBef>
            </a:pPr>
            <a:r>
              <a:rPr lang="en-US" altLang="en-US" sz="1600" b="1" dirty="0" smtClean="0"/>
              <a:t>Risk Assessment</a:t>
            </a:r>
            <a:r>
              <a:rPr lang="en-US" altLang="en-US" sz="1600" dirty="0" smtClean="0"/>
              <a:t>: Scientific </a:t>
            </a:r>
            <a:r>
              <a:rPr lang="en-US" altLang="en-US" sz="1600" dirty="0"/>
              <a:t>evaluation of </a:t>
            </a:r>
            <a:r>
              <a:rPr lang="en-US" altLang="en-US" sz="1600" dirty="0" smtClean="0"/>
              <a:t>health </a:t>
            </a:r>
            <a:r>
              <a:rPr lang="en-US" altLang="en-US" sz="1600" dirty="0"/>
              <a:t>effects or other impacts of </a:t>
            </a:r>
            <a:r>
              <a:rPr lang="en-US" altLang="en-US" sz="1600" dirty="0" smtClean="0"/>
              <a:t>exposure.</a:t>
            </a:r>
          </a:p>
          <a:p>
            <a:pPr>
              <a:spcBef>
                <a:spcPts val="600"/>
              </a:spcBef>
            </a:pPr>
            <a:r>
              <a:rPr lang="en-US" altLang="en-US" sz="1600" b="1" dirty="0" smtClean="0"/>
              <a:t>Risk </a:t>
            </a:r>
            <a:r>
              <a:rPr lang="en-US" altLang="en-US" sz="1600" b="1" dirty="0"/>
              <a:t>Management:</a:t>
            </a:r>
            <a:r>
              <a:rPr lang="en-US" altLang="en-US" sz="1600" dirty="0"/>
              <a:t> </a:t>
            </a:r>
            <a:r>
              <a:rPr lang="en-US" altLang="en-US" sz="1600" dirty="0" smtClean="0"/>
              <a:t> Evaluation </a:t>
            </a:r>
            <a:r>
              <a:rPr lang="en-US" altLang="en-US" sz="1600" dirty="0"/>
              <a:t>of implementation issues - availability of testing methods, </a:t>
            </a:r>
            <a:r>
              <a:rPr lang="en-US" altLang="en-US" sz="1600" dirty="0" smtClean="0"/>
              <a:t>treatment technologies</a:t>
            </a:r>
            <a:r>
              <a:rPr lang="en-US" altLang="en-US" sz="1600" dirty="0"/>
              <a:t>, </a:t>
            </a:r>
            <a:r>
              <a:rPr lang="en-US" altLang="en-US" sz="1600" dirty="0" smtClean="0"/>
              <a:t>compliance measures, costs </a:t>
            </a:r>
            <a:r>
              <a:rPr lang="en-US" altLang="en-US" sz="1600" dirty="0"/>
              <a:t>and health benefits.</a:t>
            </a:r>
          </a:p>
          <a:p>
            <a:r>
              <a:rPr lang="en-US" altLang="en-US" sz="1400" dirty="0"/>
              <a:t>		</a:t>
            </a:r>
          </a:p>
          <a:p>
            <a:endParaRPr lang="en-US" altLang="en-US" sz="1400" dirty="0">
              <a:latin typeface="Times New Roman" pitchFamily="18" charset="0"/>
            </a:endParaRPr>
          </a:p>
          <a:p>
            <a:endParaRPr lang="en-US" altLang="en-US" sz="1400" dirty="0">
              <a:latin typeface="Times New Roman" pitchFamily="18" charset="0"/>
            </a:endParaRPr>
          </a:p>
        </p:txBody>
      </p:sp>
      <p:sp>
        <p:nvSpPr>
          <p:cNvPr id="13319" name="AutoShape 6"/>
          <p:cNvSpPr>
            <a:spLocks noChangeArrowheads="1"/>
          </p:cNvSpPr>
          <p:nvPr/>
        </p:nvSpPr>
        <p:spPr bwMode="auto">
          <a:xfrm>
            <a:off x="395536" y="1484784"/>
            <a:ext cx="8352928" cy="956320"/>
          </a:xfrm>
          <a:prstGeom prst="downArrowCallout">
            <a:avLst>
              <a:gd name="adj1" fmla="val 26619"/>
              <a:gd name="adj2" fmla="val 32639"/>
              <a:gd name="adj3" fmla="val 14722"/>
              <a:gd name="adj4" fmla="val 74167"/>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dirty="0"/>
              <a:t>Priority Setting: </a:t>
            </a:r>
            <a:r>
              <a:rPr lang="en-US" altLang="en-US" sz="1600" dirty="0" smtClean="0"/>
              <a:t>Is substance found at levels likely to pose human health threats? Is there a geographic scope? If standards exist,  is there new </a:t>
            </a:r>
            <a:r>
              <a:rPr lang="en-US" altLang="en-US" sz="1600" dirty="0"/>
              <a:t>scientific </a:t>
            </a:r>
            <a:r>
              <a:rPr lang="en-US" altLang="en-US" sz="1600" dirty="0" smtClean="0"/>
              <a:t>information of concern? </a:t>
            </a:r>
            <a:endParaRPr lang="en-US" altLang="en-US" sz="1600" dirty="0">
              <a:latin typeface="Times New Roman" pitchFamily="18" charset="0"/>
            </a:endParaRPr>
          </a:p>
        </p:txBody>
      </p:sp>
      <p:sp>
        <p:nvSpPr>
          <p:cNvPr id="6" name="TextBox 5"/>
          <p:cNvSpPr txBox="1"/>
          <p:nvPr/>
        </p:nvSpPr>
        <p:spPr>
          <a:xfrm>
            <a:off x="462350" y="4670721"/>
            <a:ext cx="8320817" cy="1077218"/>
          </a:xfrm>
          <a:prstGeom prst="rect">
            <a:avLst/>
          </a:prstGeom>
          <a:noFill/>
          <a:ln w="15875">
            <a:solidFill>
              <a:schemeClr val="tx1"/>
            </a:solidFill>
          </a:ln>
        </p:spPr>
        <p:txBody>
          <a:bodyPr wrap="square" rtlCol="0">
            <a:spAutoFit/>
          </a:bodyPr>
          <a:lstStyle/>
          <a:p>
            <a:r>
              <a:rPr lang="en-US" altLang="en-US" sz="1600" b="1" dirty="0"/>
              <a:t>Stakeholder Consultation: </a:t>
            </a:r>
            <a:r>
              <a:rPr lang="en-US" altLang="en-US" sz="1600" dirty="0"/>
              <a:t>Health Canada carries out a national consultation and a review of the comments. The document is then reviewed by the Federal-Provincial-Territorial Committee on Health and the Environment before being posted as a Canadian Drinking Water Quality </a:t>
            </a:r>
            <a:r>
              <a:rPr lang="en-US" altLang="en-US" sz="1600" dirty="0" smtClean="0"/>
              <a:t>Guideline.</a:t>
            </a:r>
            <a:endParaRPr lang="en-CA"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D6F630B-7A69-4193-A5A3-7C286D69E903}" type="slidenum">
              <a:rPr lang="en-US" smtClean="0"/>
              <a:pPr>
                <a:defRPr/>
              </a:pPr>
              <a:t>9</a:t>
            </a:fld>
            <a:endParaRPr lang="en-US"/>
          </a:p>
        </p:txBody>
      </p:sp>
      <p:sp>
        <p:nvSpPr>
          <p:cNvPr id="5" name="Rectangle 2"/>
          <p:cNvSpPr>
            <a:spLocks noGrp="1" noChangeArrowheads="1"/>
          </p:cNvSpPr>
          <p:nvPr>
            <p:ph type="title"/>
          </p:nvPr>
        </p:nvSpPr>
        <p:spPr>
          <a:xfrm>
            <a:off x="457200" y="228599"/>
            <a:ext cx="8458200" cy="728663"/>
          </a:xfrm>
        </p:spPr>
        <p:txBody>
          <a:bodyPr/>
          <a:lstStyle/>
          <a:p>
            <a:pPr>
              <a:defRPr/>
            </a:pPr>
            <a:r>
              <a:rPr lang="en-CA" dirty="0" smtClean="0">
                <a:latin typeface="Arial" panose="020B0604020202020204" pitchFamily="34" charset="0"/>
                <a:cs typeface="Arial" panose="020B0604020202020204" pitchFamily="34" charset="0"/>
              </a:rPr>
              <a:t>Ontario’s Standard Setting Process</a:t>
            </a:r>
            <a:endParaRPr lang="en-CA" dirty="0">
              <a:latin typeface="Arial" panose="020B0604020202020204" pitchFamily="34" charset="0"/>
              <a:cs typeface="Arial" panose="020B0604020202020204" pitchFamily="34" charset="0"/>
            </a:endParaRPr>
          </a:p>
        </p:txBody>
      </p:sp>
      <p:sp>
        <p:nvSpPr>
          <p:cNvPr id="14340" name="AutoShape 7"/>
          <p:cNvSpPr>
            <a:spLocks noChangeArrowheads="1"/>
          </p:cNvSpPr>
          <p:nvPr/>
        </p:nvSpPr>
        <p:spPr bwMode="auto">
          <a:xfrm>
            <a:off x="7162800" y="1099224"/>
            <a:ext cx="1752600" cy="1066801"/>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Final Canadian Drinking Water Quality Guideline (CDWQG)</a:t>
            </a:r>
            <a:endParaRPr lang="en-CA" altLang="en-US" sz="1400" dirty="0">
              <a:solidFill>
                <a:srgbClr val="FF00FF"/>
              </a:solidFill>
            </a:endParaRPr>
          </a:p>
        </p:txBody>
      </p:sp>
      <p:sp>
        <p:nvSpPr>
          <p:cNvPr id="14341" name="Rectangle 10"/>
          <p:cNvSpPr>
            <a:spLocks noChangeArrowheads="1"/>
          </p:cNvSpPr>
          <p:nvPr/>
        </p:nvSpPr>
        <p:spPr bwMode="auto">
          <a:xfrm>
            <a:off x="5905500" y="967281"/>
            <a:ext cx="1219200" cy="5667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Federal Consultation</a:t>
            </a:r>
            <a:endParaRPr lang="en-CA" altLang="en-US" sz="1400" b="1" dirty="0"/>
          </a:p>
        </p:txBody>
      </p:sp>
      <p:grpSp>
        <p:nvGrpSpPr>
          <p:cNvPr id="14342" name="Group 37"/>
          <p:cNvGrpSpPr>
            <a:grpSpLocks/>
          </p:cNvGrpSpPr>
          <p:nvPr/>
        </p:nvGrpSpPr>
        <p:grpSpPr bwMode="auto">
          <a:xfrm>
            <a:off x="-87176" y="1092645"/>
            <a:ext cx="9156558" cy="5007412"/>
            <a:chOff x="0" y="1066800"/>
            <a:chExt cx="9156558" cy="5007412"/>
          </a:xfrm>
        </p:grpSpPr>
        <p:sp>
          <p:nvSpPr>
            <p:cNvPr id="14344" name="AutoShape 5"/>
            <p:cNvSpPr>
              <a:spLocks noChangeArrowheads="1"/>
            </p:cNvSpPr>
            <p:nvPr/>
          </p:nvSpPr>
          <p:spPr bwMode="auto">
            <a:xfrm rot="10800000" flipV="1">
              <a:off x="4686300" y="1250651"/>
              <a:ext cx="1238250" cy="76395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Preliminary Draft Standard</a:t>
              </a:r>
              <a:endParaRPr lang="en-CA" altLang="en-US" sz="1400" b="1" dirty="0"/>
            </a:p>
          </p:txBody>
        </p:sp>
        <p:sp>
          <p:nvSpPr>
            <p:cNvPr id="14345" name="AutoShape 6"/>
            <p:cNvSpPr>
              <a:spLocks noChangeArrowheads="1"/>
            </p:cNvSpPr>
            <p:nvPr/>
          </p:nvSpPr>
          <p:spPr bwMode="auto">
            <a:xfrm>
              <a:off x="1143000" y="1066800"/>
              <a:ext cx="2590800" cy="144780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Federal/Provincial/Territorial  Committee on Drinking Water (CDW)* proposes a value used in establishing Canadian Drinking Water Quality Guideline.</a:t>
              </a:r>
            </a:p>
            <a:p>
              <a:pPr algn="ctr"/>
              <a:endParaRPr lang="en-CA" altLang="en-US" sz="900" dirty="0"/>
            </a:p>
          </p:txBody>
        </p:sp>
        <p:sp>
          <p:nvSpPr>
            <p:cNvPr id="14346" name="Rectangle 8"/>
            <p:cNvSpPr>
              <a:spLocks noChangeArrowheads="1"/>
            </p:cNvSpPr>
            <p:nvPr/>
          </p:nvSpPr>
          <p:spPr bwMode="auto">
            <a:xfrm>
              <a:off x="3733801" y="2127613"/>
              <a:ext cx="1371600" cy="71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Peer Review</a:t>
              </a:r>
            </a:p>
            <a:p>
              <a:pPr algn="ctr"/>
              <a:r>
                <a:rPr lang="en-CA" altLang="en-US" sz="1400" b="1" dirty="0"/>
                <a:t>WHO, USEPA,</a:t>
              </a:r>
            </a:p>
            <a:p>
              <a:pPr algn="ctr"/>
              <a:r>
                <a:rPr lang="en-CA" altLang="en-US" sz="1400" b="1" dirty="0"/>
                <a:t>EU, Australia</a:t>
              </a:r>
            </a:p>
          </p:txBody>
        </p:sp>
        <p:sp>
          <p:nvSpPr>
            <p:cNvPr id="14347" name="Rectangle 9"/>
            <p:cNvSpPr>
              <a:spLocks noChangeArrowheads="1"/>
            </p:cNvSpPr>
            <p:nvPr/>
          </p:nvSpPr>
          <p:spPr bwMode="auto">
            <a:xfrm>
              <a:off x="5133973" y="2221331"/>
              <a:ext cx="2838452" cy="9223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Consultation </a:t>
              </a:r>
              <a:r>
                <a:rPr lang="en-CA" altLang="en-US" sz="1400" dirty="0" smtClean="0"/>
                <a:t>with Ontario Advisory </a:t>
              </a:r>
              <a:r>
                <a:rPr lang="en-CA" altLang="en-US" sz="1400" dirty="0"/>
                <a:t>Council on Drinking Water Quality and Testing Standards (ODWAC)</a:t>
              </a:r>
            </a:p>
          </p:txBody>
        </p:sp>
        <p:sp>
          <p:nvSpPr>
            <p:cNvPr id="14348" name="AutoShape 11"/>
            <p:cNvSpPr>
              <a:spLocks noChangeArrowheads="1"/>
            </p:cNvSpPr>
            <p:nvPr/>
          </p:nvSpPr>
          <p:spPr bwMode="auto">
            <a:xfrm>
              <a:off x="832439" y="5540812"/>
              <a:ext cx="2743199" cy="533400"/>
            </a:xfrm>
            <a:prstGeom prst="flowChartProcess">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ODWAC provides recommendation to</a:t>
              </a:r>
              <a:r>
                <a:rPr lang="en-CA" altLang="en-US" sz="1400" dirty="0">
                  <a:latin typeface="Times New Roman" pitchFamily="18" charset="0"/>
                </a:rPr>
                <a:t> </a:t>
              </a:r>
              <a:r>
                <a:rPr lang="en-CA" altLang="en-US" sz="1400" dirty="0"/>
                <a:t>Minister</a:t>
              </a:r>
              <a:endParaRPr lang="en-CA" altLang="en-US" sz="1400" b="1" dirty="0"/>
            </a:p>
          </p:txBody>
        </p:sp>
        <p:sp>
          <p:nvSpPr>
            <p:cNvPr id="14349" name="AutoShape 12"/>
            <p:cNvSpPr>
              <a:spLocks noChangeArrowheads="1"/>
            </p:cNvSpPr>
            <p:nvPr/>
          </p:nvSpPr>
          <p:spPr bwMode="auto">
            <a:xfrm>
              <a:off x="4505486" y="3977565"/>
              <a:ext cx="1371600" cy="1451827"/>
            </a:xfrm>
            <a:prstGeom prst="roundRect">
              <a:avLst>
                <a:gd name="adj" fmla="val 16667"/>
              </a:avLst>
            </a:prstGeom>
            <a:solidFill>
              <a:srgbClr val="FFFFFF"/>
            </a:solidFill>
            <a:ln w="9525" algn="ctr">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EBR </a:t>
              </a:r>
              <a:r>
                <a:rPr lang="en-CA" altLang="en-US" sz="1400" dirty="0" smtClean="0"/>
                <a:t>Consultation</a:t>
              </a:r>
              <a:r>
                <a:rPr lang="en-CA" altLang="en-US" sz="1400" dirty="0"/>
                <a:t/>
              </a:r>
              <a:br>
                <a:rPr lang="en-CA" altLang="en-US" sz="1400" dirty="0"/>
              </a:br>
              <a:r>
                <a:rPr lang="en-CA" altLang="en-US" sz="1400" dirty="0" smtClean="0"/>
                <a:t>(Additional Regulatory Amendments identified)</a:t>
              </a:r>
              <a:endParaRPr lang="en-CA" altLang="en-US" sz="1400" b="1" dirty="0"/>
            </a:p>
          </p:txBody>
        </p:sp>
        <p:sp>
          <p:nvSpPr>
            <p:cNvPr id="14350" name="AutoShape 13"/>
            <p:cNvSpPr>
              <a:spLocks noChangeArrowheads="1"/>
            </p:cNvSpPr>
            <p:nvPr/>
          </p:nvSpPr>
          <p:spPr bwMode="auto">
            <a:xfrm>
              <a:off x="7632559" y="3947230"/>
              <a:ext cx="1523999" cy="1477328"/>
            </a:xfrm>
            <a:prstGeom prst="roundRect">
              <a:avLst>
                <a:gd name="adj" fmla="val 16667"/>
              </a:avLst>
            </a:prstGeom>
            <a:solidFill>
              <a:srgbClr val="FFFFFF"/>
            </a:solidFill>
            <a:ln w="9525" algn="ctr">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Post EBR </a:t>
              </a:r>
              <a:r>
                <a:rPr lang="en-CA" altLang="en-US" sz="1400" dirty="0" smtClean="0"/>
                <a:t>Decision for Final ODWQS </a:t>
              </a:r>
              <a:r>
                <a:rPr lang="en-CA" altLang="en-US" sz="1400" dirty="0"/>
                <a:t/>
              </a:r>
              <a:br>
                <a:rPr lang="en-CA" altLang="en-US" sz="1400" dirty="0"/>
              </a:br>
              <a:r>
                <a:rPr lang="en-CA" altLang="en-US" sz="1400" dirty="0" smtClean="0"/>
                <a:t>via Regulatory </a:t>
              </a:r>
              <a:r>
                <a:rPr lang="en-CA" altLang="en-US" sz="1400" dirty="0"/>
                <a:t>Amendment to O</a:t>
              </a:r>
              <a:r>
                <a:rPr lang="en-CA" altLang="en-US" sz="1400" dirty="0" smtClean="0"/>
                <a:t>. </a:t>
              </a:r>
              <a:r>
                <a:rPr lang="en-CA" altLang="en-US" sz="1400" dirty="0" err="1" smtClean="0"/>
                <a:t>Reg</a:t>
              </a:r>
              <a:r>
                <a:rPr lang="en-CA" altLang="en-US" sz="1400" dirty="0" smtClean="0"/>
                <a:t> 169/03</a:t>
              </a:r>
              <a:endParaRPr lang="en-CA" altLang="en-US" sz="1400" b="1" dirty="0"/>
            </a:p>
            <a:p>
              <a:pPr algn="ctr"/>
              <a:endParaRPr lang="en-CA" altLang="en-US" sz="1400" b="1" dirty="0"/>
            </a:p>
          </p:txBody>
        </p:sp>
        <p:sp>
          <p:nvSpPr>
            <p:cNvPr id="14351" name="Text Box 14"/>
            <p:cNvSpPr txBox="1">
              <a:spLocks noChangeArrowheads="1"/>
            </p:cNvSpPr>
            <p:nvPr/>
          </p:nvSpPr>
          <p:spPr bwMode="auto">
            <a:xfrm>
              <a:off x="0" y="1164431"/>
              <a:ext cx="1143000"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en-CA" altLang="en-US" sz="2000" dirty="0"/>
                <a:t>Federal</a:t>
              </a:r>
              <a:br>
                <a:rPr lang="en-CA" altLang="en-US" sz="2000" dirty="0"/>
              </a:br>
              <a:r>
                <a:rPr lang="en-CA" altLang="en-US" sz="1400" dirty="0"/>
                <a:t>Canadian Drinking Water Quality Guideline (CDWQG)</a:t>
              </a:r>
            </a:p>
          </p:txBody>
        </p:sp>
        <p:sp>
          <p:nvSpPr>
            <p:cNvPr id="14352" name="AutoShape 15"/>
            <p:cNvSpPr>
              <a:spLocks noChangeArrowheads="1"/>
            </p:cNvSpPr>
            <p:nvPr/>
          </p:nvSpPr>
          <p:spPr bwMode="auto">
            <a:xfrm>
              <a:off x="1371600" y="3871361"/>
              <a:ext cx="1371600" cy="1466597"/>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smtClean="0"/>
                <a:t>MOECC </a:t>
              </a:r>
              <a:r>
                <a:rPr lang="en-CA" altLang="en-US" sz="1400" dirty="0"/>
                <a:t>reviews </a:t>
              </a:r>
              <a:r>
                <a:rPr lang="en-CA" altLang="en-US" sz="1400" dirty="0" smtClean="0"/>
                <a:t>CDWQG </a:t>
              </a:r>
              <a:r>
                <a:rPr lang="en-CA" altLang="en-US" sz="1400" dirty="0"/>
                <a:t>with regards to setting an ODWQS</a:t>
              </a:r>
              <a:endParaRPr lang="en-CA" altLang="en-US" sz="1400" b="1" dirty="0"/>
            </a:p>
            <a:p>
              <a:pPr algn="ctr"/>
              <a:endParaRPr lang="en-CA" altLang="en-US" sz="1400" b="1" dirty="0">
                <a:solidFill>
                  <a:srgbClr val="FF00FF"/>
                </a:solidFill>
              </a:endParaRPr>
            </a:p>
          </p:txBody>
        </p:sp>
        <p:sp>
          <p:nvSpPr>
            <p:cNvPr id="14353" name="AutoShape 17"/>
            <p:cNvSpPr>
              <a:spLocks noChangeArrowheads="1"/>
            </p:cNvSpPr>
            <p:nvPr/>
          </p:nvSpPr>
          <p:spPr bwMode="auto">
            <a:xfrm>
              <a:off x="2943386" y="4251324"/>
              <a:ext cx="1333500" cy="828261"/>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Propose </a:t>
              </a:r>
              <a:r>
                <a:rPr lang="en-CA" altLang="en-US" sz="1400" dirty="0" smtClean="0"/>
                <a:t>new/updated </a:t>
              </a:r>
              <a:r>
                <a:rPr lang="en-CA" altLang="en-US" sz="1400" dirty="0"/>
                <a:t/>
              </a:r>
              <a:br>
                <a:rPr lang="en-CA" altLang="en-US" sz="1400" dirty="0"/>
              </a:br>
              <a:r>
                <a:rPr lang="en-CA" altLang="en-US" sz="1400" dirty="0"/>
                <a:t>ODWQS</a:t>
              </a:r>
              <a:endParaRPr lang="en-CA" altLang="en-US" sz="1400" b="1" dirty="0">
                <a:solidFill>
                  <a:srgbClr val="FF00FF"/>
                </a:solidFill>
              </a:endParaRPr>
            </a:p>
          </p:txBody>
        </p:sp>
        <p:sp>
          <p:nvSpPr>
            <p:cNvPr id="14354" name="Text Box 18"/>
            <p:cNvSpPr txBox="1">
              <a:spLocks noChangeArrowheads="1"/>
            </p:cNvSpPr>
            <p:nvPr/>
          </p:nvSpPr>
          <p:spPr bwMode="auto">
            <a:xfrm>
              <a:off x="4419600" y="5514370"/>
              <a:ext cx="2057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en-CA" altLang="en-US" sz="1400" dirty="0" smtClean="0"/>
                <a:t>Additional Stakeholder </a:t>
              </a:r>
              <a:r>
                <a:rPr lang="en-CA" altLang="en-US" sz="1400" dirty="0"/>
                <a:t>consultation</a:t>
              </a:r>
            </a:p>
          </p:txBody>
        </p:sp>
        <p:sp>
          <p:nvSpPr>
            <p:cNvPr id="14355" name="Line 19"/>
            <p:cNvSpPr>
              <a:spLocks noChangeShapeType="1"/>
            </p:cNvSpPr>
            <p:nvPr/>
          </p:nvSpPr>
          <p:spPr bwMode="auto">
            <a:xfrm flipV="1">
              <a:off x="3733800" y="1676399"/>
              <a:ext cx="952500" cy="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56" name="Line 20"/>
            <p:cNvSpPr>
              <a:spLocks noChangeShapeType="1"/>
            </p:cNvSpPr>
            <p:nvPr/>
          </p:nvSpPr>
          <p:spPr bwMode="auto">
            <a:xfrm>
              <a:off x="5943600" y="1676400"/>
              <a:ext cx="1219199"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57" name="Line 21"/>
            <p:cNvSpPr>
              <a:spLocks noChangeShapeType="1"/>
            </p:cNvSpPr>
            <p:nvPr/>
          </p:nvSpPr>
          <p:spPr bwMode="auto">
            <a:xfrm>
              <a:off x="8091854" y="2166025"/>
              <a:ext cx="0" cy="12192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58" name="Line 22"/>
            <p:cNvSpPr>
              <a:spLocks noChangeShapeType="1"/>
            </p:cNvSpPr>
            <p:nvPr/>
          </p:nvSpPr>
          <p:spPr bwMode="auto">
            <a:xfrm>
              <a:off x="2057400" y="3385225"/>
              <a:ext cx="603445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59" name="Line 23"/>
            <p:cNvSpPr>
              <a:spLocks noChangeShapeType="1"/>
            </p:cNvSpPr>
            <p:nvPr/>
          </p:nvSpPr>
          <p:spPr bwMode="auto">
            <a:xfrm flipH="1">
              <a:off x="2054470" y="3385225"/>
              <a:ext cx="0" cy="487399"/>
            </a:xfrm>
            <a:prstGeom prst="line">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0" name="Line 24"/>
            <p:cNvSpPr>
              <a:spLocks noChangeShapeType="1"/>
            </p:cNvSpPr>
            <p:nvPr/>
          </p:nvSpPr>
          <p:spPr bwMode="auto">
            <a:xfrm>
              <a:off x="2743200" y="4649650"/>
              <a:ext cx="1905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1" name="Line 25"/>
            <p:cNvSpPr>
              <a:spLocks noChangeShapeType="1"/>
            </p:cNvSpPr>
            <p:nvPr/>
          </p:nvSpPr>
          <p:spPr bwMode="auto">
            <a:xfrm>
              <a:off x="4276886" y="4703479"/>
              <a:ext cx="2286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2" name="Line 27"/>
            <p:cNvSpPr>
              <a:spLocks noChangeShapeType="1"/>
            </p:cNvSpPr>
            <p:nvPr/>
          </p:nvSpPr>
          <p:spPr bwMode="auto">
            <a:xfrm flipV="1">
              <a:off x="4191000" y="1676399"/>
              <a:ext cx="0" cy="442732"/>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3" name="Line 28"/>
            <p:cNvSpPr>
              <a:spLocks noChangeShapeType="1"/>
            </p:cNvSpPr>
            <p:nvPr/>
          </p:nvSpPr>
          <p:spPr bwMode="auto">
            <a:xfrm>
              <a:off x="6577888" y="1447799"/>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4" name="Line 29"/>
            <p:cNvSpPr>
              <a:spLocks noChangeShapeType="1"/>
            </p:cNvSpPr>
            <p:nvPr/>
          </p:nvSpPr>
          <p:spPr bwMode="auto">
            <a:xfrm flipV="1">
              <a:off x="6494585" y="1676399"/>
              <a:ext cx="0" cy="544931"/>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5" name="Line 30"/>
            <p:cNvSpPr>
              <a:spLocks noChangeShapeType="1"/>
            </p:cNvSpPr>
            <p:nvPr/>
          </p:nvSpPr>
          <p:spPr bwMode="auto">
            <a:xfrm flipV="1">
              <a:off x="2054470" y="5337958"/>
              <a:ext cx="0" cy="2286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69" name="Text Box 37"/>
            <p:cNvSpPr txBox="1">
              <a:spLocks noChangeArrowheads="1"/>
            </p:cNvSpPr>
            <p:nvPr/>
          </p:nvSpPr>
          <p:spPr bwMode="auto">
            <a:xfrm>
              <a:off x="1301262" y="2528612"/>
              <a:ext cx="22860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50000"/>
                </a:spcBef>
              </a:pPr>
              <a:r>
                <a:rPr lang="en-CA" altLang="en-US" sz="1400" i="1" dirty="0"/>
                <a:t>* MOE sits on the CDW</a:t>
              </a:r>
            </a:p>
          </p:txBody>
        </p:sp>
        <p:sp>
          <p:nvSpPr>
            <p:cNvPr id="14370" name="Line 38"/>
            <p:cNvSpPr>
              <a:spLocks noChangeShapeType="1"/>
            </p:cNvSpPr>
            <p:nvPr/>
          </p:nvSpPr>
          <p:spPr bwMode="auto">
            <a:xfrm>
              <a:off x="5877086" y="4703479"/>
              <a:ext cx="266701"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sp>
          <p:nvSpPr>
            <p:cNvPr id="14371" name="AutoShape 42"/>
            <p:cNvSpPr>
              <a:spLocks noChangeArrowheads="1"/>
            </p:cNvSpPr>
            <p:nvPr/>
          </p:nvSpPr>
          <p:spPr bwMode="auto">
            <a:xfrm>
              <a:off x="6146049" y="3856494"/>
              <a:ext cx="1333499" cy="1662973"/>
            </a:xfrm>
            <a:prstGeom prst="roundRect">
              <a:avLst>
                <a:gd name="adj" fmla="val 16667"/>
              </a:avLst>
            </a:prstGeom>
            <a:solidFill>
              <a:srgbClr val="FFFFFF"/>
            </a:solidFill>
            <a:ln w="9525" algn="ctr">
              <a:solidFill>
                <a:srgbClr val="000000"/>
              </a:solidFill>
              <a:round/>
              <a:headEnd/>
              <a:tailEnd/>
            </a:ln>
            <a:effectLst>
              <a:outerShdw dist="35921" dir="2700000" algn="ctr" rotWithShape="0">
                <a:srgbClr val="808080"/>
              </a:outerShdw>
            </a:effec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CA" altLang="en-US" sz="1400" dirty="0"/>
                <a:t>Proceed to LRC/Cabinet with Regulatory Amendment to O</a:t>
              </a:r>
              <a:r>
                <a:rPr lang="en-CA" altLang="en-US" sz="1400" dirty="0" smtClean="0"/>
                <a:t>. </a:t>
              </a:r>
              <a:r>
                <a:rPr lang="en-CA" altLang="en-US" sz="1400" dirty="0" err="1" smtClean="0"/>
                <a:t>Reg</a:t>
              </a:r>
              <a:r>
                <a:rPr lang="en-CA" altLang="en-US" sz="1400" dirty="0" smtClean="0"/>
                <a:t> </a:t>
              </a:r>
              <a:r>
                <a:rPr lang="en-CA" altLang="en-US" sz="1400" dirty="0"/>
                <a:t>169/03</a:t>
              </a:r>
              <a:endParaRPr lang="en-CA" altLang="en-US" sz="1400" b="1" dirty="0"/>
            </a:p>
          </p:txBody>
        </p:sp>
        <p:sp>
          <p:nvSpPr>
            <p:cNvPr id="14372" name="Line 43"/>
            <p:cNvSpPr>
              <a:spLocks noChangeShapeType="1"/>
            </p:cNvSpPr>
            <p:nvPr/>
          </p:nvSpPr>
          <p:spPr bwMode="auto">
            <a:xfrm flipV="1">
              <a:off x="7479547" y="4679316"/>
              <a:ext cx="153011" cy="86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CA"/>
            </a:p>
          </p:txBody>
        </p:sp>
      </p:grpSp>
      <p:sp>
        <p:nvSpPr>
          <p:cNvPr id="14343" name="Text Box 16"/>
          <p:cNvSpPr txBox="1">
            <a:spLocks noChangeArrowheads="1"/>
          </p:cNvSpPr>
          <p:nvPr/>
        </p:nvSpPr>
        <p:spPr bwMode="auto">
          <a:xfrm>
            <a:off x="0" y="3936831"/>
            <a:ext cx="1333501"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ct val="50000"/>
              </a:spcBef>
            </a:pPr>
            <a:r>
              <a:rPr lang="en-CA" altLang="en-US" sz="2000" dirty="0"/>
              <a:t>Provincial </a:t>
            </a:r>
            <a:r>
              <a:rPr lang="en-CA" altLang="en-US" sz="1400" dirty="0"/>
              <a:t>Ontario Drinking Water Quality Standard (ODWQS)</a:t>
            </a:r>
          </a:p>
        </p:txBody>
      </p:sp>
      <p:cxnSp>
        <p:nvCxnSpPr>
          <p:cNvPr id="38" name="Straight Arrow Connector 37"/>
          <p:cNvCxnSpPr/>
          <p:nvPr/>
        </p:nvCxnSpPr>
        <p:spPr bwMode="auto">
          <a:xfrm flipV="1">
            <a:off x="5923260" y="4725946"/>
            <a:ext cx="0" cy="8142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Light"/>
        <a:ea typeface="MS PGothic"/>
        <a:cs typeface=""/>
      </a:majorFont>
      <a:minorFont>
        <a:latin typeface="Helvetica Light"/>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17645</TotalTime>
  <Words>2644</Words>
  <Application>Microsoft Office PowerPoint</Application>
  <PresentationFormat>On-screen Show (4:3)</PresentationFormat>
  <Paragraphs>369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Purpose</vt:lpstr>
      <vt:lpstr>Drinking Water Safety Net</vt:lpstr>
      <vt:lpstr>Principles used in developing Drinking Water Quality Standards </vt:lpstr>
      <vt:lpstr>What is a Standard?</vt:lpstr>
      <vt:lpstr>Ontario Drinking Water Quality Standards</vt:lpstr>
      <vt:lpstr>Ontario Drinking Water Quality Standards</vt:lpstr>
      <vt:lpstr>Development of Health Canada Guidelines</vt:lpstr>
      <vt:lpstr>Ontario’s Standard Setting Process</vt:lpstr>
      <vt:lpstr>Slide 10</vt:lpstr>
      <vt:lpstr>Amendments to O. Reg. 169/03</vt:lpstr>
      <vt:lpstr>Summary Table of EBR Consultations 012-1594 and 012-4213</vt:lpstr>
      <vt:lpstr>Summary Table of EBR Consultations 012- 8244</vt:lpstr>
      <vt:lpstr>Removal of Legacy Pesticides EBR 012-4213</vt:lpstr>
      <vt:lpstr>Pesticides without Standards</vt:lpstr>
      <vt:lpstr>Aesthetic Objectives</vt:lpstr>
      <vt:lpstr>Lead Regulations</vt:lpstr>
      <vt:lpstr>Background</vt:lpstr>
      <vt:lpstr>Gaps identified in the Pre-2017 Regulation</vt:lpstr>
      <vt:lpstr>2017 Amendments</vt:lpstr>
      <vt:lpstr>Sampling</vt:lpstr>
      <vt:lpstr>Flushing Amendments</vt:lpstr>
      <vt:lpstr>Slide 23</vt:lpstr>
      <vt:lpstr>Health Canada’s Proposed Guideline on Lead (1/3)</vt:lpstr>
      <vt:lpstr>Health Canada’s Proposed Guideline on Lead (2/3)</vt:lpstr>
      <vt:lpstr>Health Canada’s Proposed Guideline on Lead (3/3)</vt:lpstr>
      <vt:lpstr>Health Canada’s Proposed Guideline on Copper</vt:lpstr>
      <vt:lpstr>Health Canada’s Proposed Guidance on QMRA (1/3)</vt:lpstr>
      <vt:lpstr>Health Canada’s Proposed Guidance on QMRA (2/3)</vt:lpstr>
      <vt:lpstr>Health Canada’s Proposed Guidance on QMRA (3/3)</vt:lpstr>
      <vt:lpstr>Guidance for Developing an HAA Monitoring Program</vt:lpstr>
      <vt:lpstr>Ontario Algal Bloom Monitoring Update</vt:lpstr>
      <vt:lpstr>Thank you….</vt:lpstr>
    </vt:vector>
  </TitlesOfParts>
  <Company>GJP Advertising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GJP User</dc:creator>
  <cp:lastModifiedBy>Angelo</cp:lastModifiedBy>
  <cp:revision>407</cp:revision>
  <cp:lastPrinted>2018-05-14T18:23:32Z</cp:lastPrinted>
  <dcterms:created xsi:type="dcterms:W3CDTF">2010-02-23T17:19:34Z</dcterms:created>
  <dcterms:modified xsi:type="dcterms:W3CDTF">2018-07-02T11:29:30Z</dcterms:modified>
</cp:coreProperties>
</file>