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docProps/custom.xml" ContentType="application/vnd.openxmlformats-officedocument.custom-properties+xml"/>
  <Default Extension="wdp" ContentType="image/vnd.ms-photo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1494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995115"/>
            <a:ext cx="7886700" cy="1325563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xmlns="" val="4272105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39" y="365127"/>
            <a:ext cx="8700136" cy="706028"/>
          </a:xfrm>
        </p:spPr>
        <p:txBody>
          <a:bodyPr>
            <a:normAutofit/>
          </a:bodyPr>
          <a:lstStyle>
            <a:lvl1pPr>
              <a:defRPr sz="4000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243839" y="1227138"/>
            <a:ext cx="8700136" cy="4041548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xmlns="" val="10861721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pli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39" y="365127"/>
            <a:ext cx="8700136" cy="706028"/>
          </a:xfrm>
        </p:spPr>
        <p:txBody>
          <a:bodyPr>
            <a:normAutofit/>
          </a:bodyPr>
          <a:lstStyle>
            <a:lvl1pPr>
              <a:defRPr sz="4000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243839" y="1227138"/>
            <a:ext cx="4328161" cy="4041548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xmlns="" id="{ED48E410-120F-4B77-8830-E7D6DE38EEE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593907" y="1227138"/>
            <a:ext cx="4328161" cy="4041548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xmlns="" val="3124511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Title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xmlns="" id="{621DBA0B-E33A-4F8C-BEB4-BDB9B7EAF2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39" y="365127"/>
            <a:ext cx="8700136" cy="706028"/>
          </a:xfrm>
        </p:spPr>
        <p:txBody>
          <a:bodyPr>
            <a:normAutofit/>
          </a:bodyPr>
          <a:lstStyle>
            <a:lvl1pPr>
              <a:defRPr sz="4000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xmlns="" val="1679142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F86482-F141-4DCE-9C22-E5DDA75381B5}" type="datetimeFigureOut">
              <a:rPr lang="en-US" smtClean="0"/>
              <a:pPr/>
              <a:t>7/2/2018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D1390D-E7E5-47E0-829B-1AC1706F32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67684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waterinfo@owwa.ca" TargetMode="External"/><Relationship Id="rId2" Type="http://schemas.openxmlformats.org/officeDocument/2006/relationships/hyperlink" Target="http://www.owwa.ca/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55802" y="3238268"/>
            <a:ext cx="5588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CA" sz="3600" dirty="0">
              <a:solidFill>
                <a:schemeClr val="bg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BAB4A3E1-446C-4095-B622-300732A76582}"/>
              </a:ext>
            </a:extLst>
          </p:cNvPr>
          <p:cNvSpPr/>
          <p:nvPr/>
        </p:nvSpPr>
        <p:spPr>
          <a:xfrm>
            <a:off x="1860060" y="2901352"/>
            <a:ext cx="532813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2800" dirty="0">
                <a:solidFill>
                  <a:schemeClr val="bg1"/>
                </a:solidFill>
                <a:latin typeface="Arvo" panose="02000000000000000000" pitchFamily="2" charset="0"/>
              </a:rPr>
              <a:t>55th Annual Northeastern Ontario Water Works Conference</a:t>
            </a:r>
          </a:p>
          <a:p>
            <a:pPr algn="ctr"/>
            <a:endParaRPr lang="en-CA" sz="2800" dirty="0">
              <a:solidFill>
                <a:schemeClr val="bg1"/>
              </a:solidFill>
              <a:latin typeface="Arvo" panose="02000000000000000000" pitchFamily="2" charset="0"/>
            </a:endParaRPr>
          </a:p>
          <a:p>
            <a:pPr algn="ctr"/>
            <a:r>
              <a:rPr lang="en-CA" sz="2800">
                <a:solidFill>
                  <a:schemeClr val="bg1"/>
                </a:solidFill>
                <a:latin typeface="Arvo" panose="02000000000000000000" pitchFamily="2" charset="0"/>
              </a:rPr>
              <a:t>May 1</a:t>
            </a:r>
            <a:r>
              <a:rPr lang="en-CA" sz="2800" dirty="0">
                <a:solidFill>
                  <a:schemeClr val="bg1"/>
                </a:solidFill>
                <a:latin typeface="Arvo" panose="02000000000000000000" pitchFamily="2" charset="0"/>
              </a:rPr>
              <a:t>6</a:t>
            </a:r>
            <a:r>
              <a:rPr lang="en-CA" sz="2800">
                <a:solidFill>
                  <a:schemeClr val="bg1"/>
                </a:solidFill>
                <a:latin typeface="Arvo" panose="02000000000000000000" pitchFamily="2" charset="0"/>
              </a:rPr>
              <a:t>, </a:t>
            </a:r>
            <a:r>
              <a:rPr lang="en-CA" sz="2800" dirty="0">
                <a:solidFill>
                  <a:schemeClr val="bg1"/>
                </a:solidFill>
                <a:latin typeface="Arvo" panose="02000000000000000000" pitchFamily="2" charset="0"/>
              </a:rPr>
              <a:t>2018</a:t>
            </a:r>
          </a:p>
        </p:txBody>
      </p:sp>
    </p:spTree>
    <p:extLst>
      <p:ext uri="{BB962C8B-B14F-4D97-AF65-F5344CB8AC3E}">
        <p14:creationId xmlns:p14="http://schemas.microsoft.com/office/powerpoint/2010/main" xmlns="" val="27408159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745E257-FD69-4B06-83FB-C3F60577EF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latin typeface="Arvo" panose="02000000000000000000" pitchFamily="2" charset="0"/>
              </a:rPr>
              <a:t>Our Vision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DF03C54-C250-458E-9630-7A1C0DE50DBA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CA" dirty="0">
                <a:latin typeface="Arvo" panose="02000000000000000000" pitchFamily="2" charset="0"/>
              </a:rPr>
              <a:t>“To be the Leading Resource for </a:t>
            </a:r>
          </a:p>
          <a:p>
            <a:pPr marL="0" indent="0" algn="ctr">
              <a:buNone/>
            </a:pPr>
            <a:r>
              <a:rPr lang="en-CA" dirty="0">
                <a:latin typeface="Arvo" panose="02000000000000000000" pitchFamily="2" charset="0"/>
              </a:rPr>
              <a:t>Ontario’s Water Community”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EF11676-37D1-429E-9E15-795846FCDD1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51005" y="2529905"/>
            <a:ext cx="5106133" cy="3646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339559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745E257-FD69-4B06-83FB-C3F60577EF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latin typeface="Arvo" panose="02000000000000000000" pitchFamily="2" charset="0"/>
              </a:rPr>
              <a:t>Our Members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DF03C54-C250-458E-9630-7A1C0DE50DBA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>
              <a:buNone/>
            </a:pPr>
            <a:endParaRPr lang="en-CA" dirty="0">
              <a:latin typeface="Arvo" panose="02000000000000000000" pitchFamily="2" charset="0"/>
            </a:endParaRPr>
          </a:p>
          <a:p>
            <a:r>
              <a:rPr lang="en-CA" dirty="0">
                <a:latin typeface="Arvo" panose="02000000000000000000" pitchFamily="2" charset="0"/>
              </a:rPr>
              <a:t>Stay Informed</a:t>
            </a:r>
          </a:p>
          <a:p>
            <a:r>
              <a:rPr lang="en-CA" dirty="0">
                <a:latin typeface="Arvo" panose="02000000000000000000" pitchFamily="2" charset="0"/>
              </a:rPr>
              <a:t>Stay Connected</a:t>
            </a:r>
          </a:p>
          <a:p>
            <a:r>
              <a:rPr lang="en-CA" dirty="0">
                <a:latin typeface="Arvo" panose="02000000000000000000" pitchFamily="2" charset="0"/>
              </a:rPr>
              <a:t>Develop Your Career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209945F-A6FF-49D7-9CA5-F578D9434B4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45759" y="4923692"/>
            <a:ext cx="2898241" cy="193454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4EFCE5B0-F1A2-415C-990C-6BAC777E0ED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22879" y="4934120"/>
            <a:ext cx="2898242" cy="193430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4125E88-AE7B-457C-92AF-2800C425F2C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923692"/>
            <a:ext cx="2898241" cy="193430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F9D692C9-7D8E-48EE-845B-8DEA150ACBE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7" t="21558" r="-578" b="24601"/>
          <a:stretch/>
        </p:blipFill>
        <p:spPr>
          <a:xfrm>
            <a:off x="4435016" y="1589314"/>
            <a:ext cx="4708984" cy="1892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908396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6F3B1E0-15EF-4102-9F9F-DF87672628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Pipeline Magazine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31AFC5B-E4CA-421F-8D7A-3383D6E8617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43839" y="1071155"/>
            <a:ext cx="8700136" cy="437861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CA" sz="2000" dirty="0"/>
              <a:t>Our Quarterly Publication featuring Case Studies, Research, and Association News is a Member Benefit</a:t>
            </a:r>
          </a:p>
          <a:p>
            <a:pPr marL="0" indent="0" algn="ctr">
              <a:buNone/>
            </a:pPr>
            <a:endParaRPr lang="en-CA" sz="2000" dirty="0"/>
          </a:p>
          <a:p>
            <a:pPr marL="0" indent="0" algn="ctr">
              <a:buNone/>
            </a:pPr>
            <a:endParaRPr lang="en-CA" sz="2000" dirty="0"/>
          </a:p>
          <a:p>
            <a:pPr marL="0" indent="0" algn="ctr">
              <a:buNone/>
            </a:pPr>
            <a:endParaRPr lang="en-CA" sz="2000" dirty="0"/>
          </a:p>
          <a:p>
            <a:pPr marL="0" indent="0" algn="ctr">
              <a:buNone/>
            </a:pPr>
            <a:endParaRPr lang="en-CA" sz="2000" dirty="0"/>
          </a:p>
          <a:p>
            <a:pPr marL="0" indent="0" algn="ctr">
              <a:buNone/>
            </a:pPr>
            <a:endParaRPr lang="en-CA" sz="2000" dirty="0"/>
          </a:p>
          <a:p>
            <a:pPr marL="0" indent="0" algn="ctr">
              <a:buNone/>
            </a:pPr>
            <a:endParaRPr lang="en-CA" sz="2000" dirty="0"/>
          </a:p>
          <a:p>
            <a:pPr marL="0" indent="0" algn="ctr">
              <a:buNone/>
            </a:pPr>
            <a:endParaRPr lang="en-CA" sz="2000" dirty="0"/>
          </a:p>
          <a:p>
            <a:pPr marL="0" indent="0" algn="ctr">
              <a:buNone/>
            </a:pPr>
            <a:r>
              <a:rPr lang="en-CA" sz="2000" dirty="0"/>
              <a:t>“If you want Ontario's water community to see something, this is the place”</a:t>
            </a:r>
          </a:p>
          <a:p>
            <a:pPr marL="0" indent="0">
              <a:buNone/>
            </a:pPr>
            <a:r>
              <a:rPr lang="en-CA" sz="1200" dirty="0"/>
              <a:t>               -2018 </a:t>
            </a:r>
            <a:r>
              <a:rPr lang="en-CA" sz="1200"/>
              <a:t>readership survey</a:t>
            </a:r>
            <a:endParaRPr lang="en-CA" sz="105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260B8B7-D269-4EEE-98B4-3DABBE3D4A1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09154" y="1813779"/>
            <a:ext cx="3183915" cy="2709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385596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C6E3221-AB78-4799-99C1-7E2056E479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CA" dirty="0"/>
              <a:t>Annual OWWA Seminars for Continuing Education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4C594A8-E0D5-486C-8B53-70188A9A14F8}"/>
              </a:ext>
            </a:extLst>
          </p:cNvPr>
          <p:cNvSpPr txBox="1">
            <a:spLocks noGrp="1"/>
          </p:cNvSpPr>
          <p:nvPr>
            <p:ph sz="quarter" idx="10"/>
          </p:nvPr>
        </p:nvSpPr>
        <p:spPr>
          <a:xfrm>
            <a:off x="243839" y="1408226"/>
            <a:ext cx="8700136" cy="4041548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800" dirty="0"/>
              <a:t>Technology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800" dirty="0"/>
              <a:t>Best Practices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800" dirty="0"/>
              <a:t>Management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800" dirty="0"/>
              <a:t>Regulations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800" dirty="0"/>
              <a:t>Operator Certification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800" dirty="0"/>
              <a:t>University Research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58F09ED2-6B51-499B-BC06-F13676A96A6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53354" y="1916723"/>
            <a:ext cx="3372809" cy="2250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573694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F2226E6-9D6A-458E-BD83-E32BAD3A83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And the Award Goes to…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F745E1F-A803-405C-8108-B7B3AC8E3ECF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CA"/>
              <a:t>The </a:t>
            </a:r>
            <a:r>
              <a:rPr lang="en-CA" dirty="0"/>
              <a:t>Call for Award Nominations goes out in </a:t>
            </a:r>
            <a:r>
              <a:rPr lang="en-CA"/>
              <a:t>August every </a:t>
            </a:r>
            <a:r>
              <a:rPr lang="en-CA" dirty="0"/>
              <a:t>y</a:t>
            </a:r>
            <a:r>
              <a:rPr lang="en-CA"/>
              <a:t>ear</a:t>
            </a:r>
            <a:r>
              <a:rPr lang="en-CA" dirty="0"/>
              <a:t>. Visit owwa.ca to nominate a colleague for an OWWA Award!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C9DD064-4ADA-4593-97AC-4AB27A70130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50624" y="2816547"/>
            <a:ext cx="3780692" cy="252247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96C6F14-9376-4337-BBD6-32210D75849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2345" y="2816547"/>
            <a:ext cx="3780693" cy="2522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990024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217DF03-088D-42A6-8A7A-867147FE9C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OWWA in 2018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5935B44-2657-4E16-A7EE-E1F5DE63EDB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43839" y="1408226"/>
            <a:ext cx="8700136" cy="4041548"/>
          </a:xfrm>
        </p:spPr>
        <p:txBody>
          <a:bodyPr/>
          <a:lstStyle/>
          <a:p>
            <a:pPr marL="285750" indent="-285750"/>
            <a:r>
              <a:rPr lang="en-CA" dirty="0"/>
              <a:t>1500 members</a:t>
            </a:r>
          </a:p>
          <a:p>
            <a:pPr marL="742950" lvl="1" indent="-285750"/>
            <a:r>
              <a:rPr lang="en-CA" sz="2800" dirty="0"/>
              <a:t>80 municipalities &amp; utilities</a:t>
            </a:r>
          </a:p>
          <a:p>
            <a:pPr marL="742950" lvl="1" indent="-285750"/>
            <a:r>
              <a:rPr lang="en-CA" sz="2800" dirty="0"/>
              <a:t>45 service providers</a:t>
            </a:r>
          </a:p>
          <a:p>
            <a:pPr marL="285750" indent="-285750"/>
            <a:r>
              <a:rPr lang="en-CA" dirty="0"/>
              <a:t>17 Volunteer Committees</a:t>
            </a:r>
          </a:p>
          <a:p>
            <a:pPr marL="285750" indent="-285750"/>
            <a:r>
              <a:rPr lang="en-CA" dirty="0"/>
              <a:t>2 Advisory Panels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xmlns="" val="32885044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B47505C-6FC2-410F-800C-BC37720820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496277"/>
            <a:ext cx="7886700" cy="1325563"/>
          </a:xfrm>
        </p:spPr>
        <p:txBody>
          <a:bodyPr>
            <a:normAutofit fontScale="90000"/>
          </a:bodyPr>
          <a:lstStyle/>
          <a:p>
            <a:r>
              <a:rPr lang="en-CA" dirty="0"/>
              <a:t>Web: </a:t>
            </a:r>
            <a:r>
              <a:rPr lang="en-CA" dirty="0">
                <a:hlinkClick r:id="rId2"/>
              </a:rPr>
              <a:t>www.owwa.ca</a:t>
            </a:r>
            <a:r>
              <a:rPr lang="en-CA" dirty="0"/>
              <a:t/>
            </a:r>
            <a:br>
              <a:rPr lang="en-CA" dirty="0"/>
            </a:br>
            <a:r>
              <a:rPr lang="en-CA" dirty="0"/>
              <a:t>Email: </a:t>
            </a:r>
            <a:r>
              <a:rPr lang="en-CA" dirty="0">
                <a:solidFill>
                  <a:schemeClr val="accent1">
                    <a:lumMod val="20000"/>
                    <a:lumOff val="80000"/>
                  </a:schemeClr>
                </a:solidFill>
                <a:hlinkClick r:id="rId3"/>
              </a:rPr>
              <a:t>waterinfo@owwa.ca</a:t>
            </a:r>
            <a:r>
              <a:rPr lang="en-CA" dirty="0"/>
              <a:t/>
            </a:r>
            <a:br>
              <a:rPr lang="en-CA" dirty="0"/>
            </a:br>
            <a:r>
              <a:rPr lang="en-CA" dirty="0"/>
              <a:t>Tel: 416-231-1555</a:t>
            </a:r>
            <a:br>
              <a:rPr lang="en-CA" dirty="0"/>
            </a:b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xmlns="" val="3586432147"/>
      </p:ext>
    </p:extLst>
  </p:cSld>
  <p:clrMapOvr>
    <a:masterClrMapping/>
  </p:clrMapOvr>
</p:sld>
</file>

<file path=ppt/theme/theme1.xml><?xml version="1.0" encoding="utf-8"?>
<a:theme xmlns:a="http://schemas.openxmlformats.org/drawingml/2006/main" name="ONT Powerpoint Templat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ntario.potx" id="{FBA9D3D2-0F8A-453E-B408-C839D77B679B}" vid="{56A73829-7E65-4E63-83AA-E818556CE16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4A40A29541CE84F9C91D6855DE1570F" ma:contentTypeVersion="6" ma:contentTypeDescription="Create a new document." ma:contentTypeScope="" ma:versionID="ef3989008cccbad93d3376e0f8e37476">
  <xsd:schema xmlns:xsd="http://www.w3.org/2001/XMLSchema" xmlns:xs="http://www.w3.org/2001/XMLSchema" xmlns:p="http://schemas.microsoft.com/office/2006/metadata/properties" xmlns:ns2="e82a2d5a-a9be-4899-8d3c-3ed74159ac0b" xmlns:ns3="11692e2b-cecc-469d-9d7e-4d19cd5daad3" targetNamespace="http://schemas.microsoft.com/office/2006/metadata/properties" ma:root="true" ma:fieldsID="16eed28cdc854f86676b1c151dc77f4e" ns2:_="" ns3:_="">
    <xsd:import namespace="e82a2d5a-a9be-4899-8d3c-3ed74159ac0b"/>
    <xsd:import namespace="11692e2b-cecc-469d-9d7e-4d19cd5daad3"/>
    <xsd:element name="properties">
      <xsd:complexType>
        <xsd:sequence>
          <xsd:element name="documentManagement">
            <xsd:complexType>
              <xsd:all>
                <xsd:element ref="ns2:TaxCatchAll" minOccurs="0"/>
                <xsd:element ref="ns2:TaxCatchAllLabel" minOccurs="0"/>
                <xsd:element ref="ns3:Section_x0020_Branding_x0020_Type"/>
                <xsd:element ref="ns3:adfc48fc375d4ed491c8f65d3afa6bcf" minOccurs="0"/>
                <xsd:element ref="ns3:Format" minOccurs="0"/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82a2d5a-a9be-4899-8d3c-3ed74159ac0b" elementFormDefault="qualified">
    <xsd:import namespace="http://schemas.microsoft.com/office/2006/documentManagement/types"/>
    <xsd:import namespace="http://schemas.microsoft.com/office/infopath/2007/PartnerControls"/>
    <xsd:element name="TaxCatchAll" ma:index="8" nillable="true" ma:displayName="Taxonomy Catch All Column" ma:description="" ma:hidden="true" ma:list="{408aee77-a82e-42aa-8c27-210717e12efa}" ma:internalName="TaxCatchAll" ma:showField="CatchAllData" ma:web="e82a2d5a-a9be-4899-8d3c-3ed74159ac0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9" nillable="true" ma:displayName="Taxonomy Catch All Column1" ma:description="" ma:hidden="true" ma:list="{408aee77-a82e-42aa-8c27-210717e12efa}" ma:internalName="TaxCatchAllLabel" ma:readOnly="true" ma:showField="CatchAllDataLabel" ma:web="e82a2d5a-a9be-4899-8d3c-3ed74159ac0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692e2b-cecc-469d-9d7e-4d19cd5daad3" elementFormDefault="qualified">
    <xsd:import namespace="http://schemas.microsoft.com/office/2006/documentManagement/types"/>
    <xsd:import namespace="http://schemas.microsoft.com/office/infopath/2007/PartnerControls"/>
    <xsd:element name="Section_x0020_Branding_x0020_Type" ma:index="10" ma:displayName="Types" ma:format="Dropdown" ma:internalName="Section_x0020_Branding_x0020_Type">
      <xsd:simpleType>
        <xsd:restriction base="dms:Choice">
          <xsd:enumeration value="Logo"/>
          <xsd:enumeration value="Print"/>
          <xsd:enumeration value="Supporting Documents"/>
          <xsd:enumeration value="Templates"/>
          <xsd:enumeration value="Web"/>
        </xsd:restriction>
      </xsd:simpleType>
    </xsd:element>
    <xsd:element name="adfc48fc375d4ed491c8f65d3afa6bcf" ma:index="12" ma:taxonomy="true" ma:internalName="adfc48fc375d4ed491c8f65d3afa6bcf" ma:taxonomyFieldName="Section" ma:displayName="Section" ma:default="" ma:fieldId="{adfc48fc-375d-4ed4-91c8-f65d3afa6bcf}" ma:sspId="6658f424-ed6d-49dd-add6-40a7f7f9584a" ma:termSetId="3055e3b8-e1d8-41d1-9cc8-876e8a503b25" ma:anchorId="73323fef-531f-4378-9d79-8055c8611864" ma:open="false" ma:isKeyword="false">
      <xsd:complexType>
        <xsd:sequence>
          <xsd:element ref="pc:Terms" minOccurs="0" maxOccurs="1"/>
        </xsd:sequence>
      </xsd:complexType>
    </xsd:element>
    <xsd:element name="Format" ma:index="13" nillable="true" ma:displayName="Format" ma:format="Dropdown" ma:internalName="Format">
      <xsd:simpleType>
        <xsd:restriction base="dms:Choice">
          <xsd:enumeration value="Design Use"/>
          <xsd:enumeration value="General Use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dfc48fc375d4ed491c8f65d3afa6bcf xmlns="11692e2b-cecc-469d-9d7e-4d19cd5daad3">
      <Terms xmlns="http://schemas.microsoft.com/office/infopath/2007/PartnerControls">
        <TermInfo xmlns="http://schemas.microsoft.com/office/infopath/2007/PartnerControls">
          <TermName xmlns="http://schemas.microsoft.com/office/infopath/2007/PartnerControls">Ontario (ONT)</TermName>
          <TermId xmlns="http://schemas.microsoft.com/office/infopath/2007/PartnerControls">39169e30-74fe-4f65-8943-f0a9d766a475</TermId>
        </TermInfo>
      </Terms>
    </adfc48fc375d4ed491c8f65d3afa6bcf>
    <Section_x0020_Branding_x0020_Type xmlns="11692e2b-cecc-469d-9d7e-4d19cd5daad3">Templates</Section_x0020_Branding_x0020_Type>
    <TaxCatchAll xmlns="e82a2d5a-a9be-4899-8d3c-3ed74159ac0b">
      <Value>57</Value>
    </TaxCatchAll>
    <Format xmlns="11692e2b-cecc-469d-9d7e-4d19cd5daad3">General Use</Format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C353E01-6B32-498B-B4B6-5EE127B4400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82a2d5a-a9be-4899-8d3c-3ed74159ac0b"/>
    <ds:schemaRef ds:uri="11692e2b-cecc-469d-9d7e-4d19cd5daad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61655FB-32D9-4096-8593-A13878BCAD7D}">
  <ds:schemaRefs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purl.org/dc/dcmitype/"/>
    <ds:schemaRef ds:uri="e82a2d5a-a9be-4899-8d3c-3ed74159ac0b"/>
    <ds:schemaRef ds:uri="http://schemas.microsoft.com/office/infopath/2007/PartnerControls"/>
    <ds:schemaRef ds:uri="11692e2b-cecc-469d-9d7e-4d19cd5daad3"/>
    <ds:schemaRef ds:uri="http://schemas.openxmlformats.org/package/2006/metadata/core-properties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B50AEEDF-FD91-45C3-A7FB-CC8BE012F4F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ONT Powerpoint Template</Template>
  <TotalTime>259</TotalTime>
  <Words>137</Words>
  <Application>Microsoft Office PowerPoint</Application>
  <PresentationFormat>On-screen Show (4:3)</PresentationFormat>
  <Paragraphs>38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ONT Powerpoint Template</vt:lpstr>
      <vt:lpstr>Slide 1</vt:lpstr>
      <vt:lpstr>Our Vision</vt:lpstr>
      <vt:lpstr>Our Members</vt:lpstr>
      <vt:lpstr>Pipeline Magazine </vt:lpstr>
      <vt:lpstr>Annual OWWA Seminars for Continuing Education</vt:lpstr>
      <vt:lpstr>And the Award Goes to…</vt:lpstr>
      <vt:lpstr>OWWA in 2018</vt:lpstr>
      <vt:lpstr>Web: www.owwa.ca Email: waterinfo@owwa.ca Tel: 416-231-1555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Laura Libralesso</dc:creator>
  <cp:lastModifiedBy>Angelo</cp:lastModifiedBy>
  <cp:revision>27</cp:revision>
  <dcterms:created xsi:type="dcterms:W3CDTF">2016-01-25T16:57:19Z</dcterms:created>
  <dcterms:modified xsi:type="dcterms:W3CDTF">2018-07-02T11:25:38Z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0x01010044A40A29541CE84F9C91D6855DE1570F</vt:lpwstr>
  </property>
  <property fmtid="{D5CDD505-2E9C-101B-9397-08002B2CF9AE}" pid="3" name="Section">
    <vt:lpwstr>57;#Ontario (ONT)|39169e30-74fe-4f65-8943-f0a9d766a475</vt:lpwstr>
  </property>
</Properties>
</file>